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0" r:id="rId3"/>
    <p:sldId id="274" r:id="rId4"/>
    <p:sldId id="275" r:id="rId5"/>
    <p:sldId id="276" r:id="rId6"/>
    <p:sldId id="277" r:id="rId7"/>
    <p:sldId id="279" r:id="rId8"/>
    <p:sldId id="280" r:id="rId9"/>
    <p:sldId id="281" r:id="rId10"/>
    <p:sldId id="282" r:id="rId11"/>
    <p:sldId id="300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5" r:id="rId20"/>
    <p:sldId id="296" r:id="rId21"/>
    <p:sldId id="297" r:id="rId22"/>
    <p:sldId id="298" r:id="rId23"/>
    <p:sldId id="299" r:id="rId24"/>
    <p:sldId id="301" r:id="rId2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AAA1AC-064A-43C9-B00E-CBBAB4B7698C}" type="datetimeFigureOut">
              <a:rPr lang="en-IN" smtClean="0"/>
              <a:pPr/>
              <a:t>20-03-2023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C450F37-B15A-4226-9DCF-54CB83FEC78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785800"/>
            <a:ext cx="87382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Aparajita" pitchFamily="18" charset="0"/>
                <a:cs typeface="Aparajita" pitchFamily="18" charset="0"/>
              </a:rPr>
              <a:t>पर्यटन व्यवसायातील रोजगाराच्या संधी </a:t>
            </a:r>
            <a:endParaRPr lang="en-IN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32040" y="2211710"/>
            <a:ext cx="364394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parajita" pitchFamily="18" charset="0"/>
                <a:cs typeface="Aparajita" pitchFamily="18" charset="0"/>
              </a:rPr>
              <a:t>      प्रा. डॉ. दत्तात्रय शिंदे </a:t>
            </a:r>
          </a:p>
          <a:p>
            <a:r>
              <a:rPr lang="mr-IN" sz="2000" b="1" dirty="0" smtClean="0">
                <a:latin typeface="Aparajita" pitchFamily="18" charset="0"/>
                <a:cs typeface="Aparajita" pitchFamily="18" charset="0"/>
              </a:rPr>
              <a:t>                        (एम.ए., पीएच. डी., सेट)</a:t>
            </a:r>
          </a:p>
          <a:p>
            <a:r>
              <a:rPr lang="mr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parajita" pitchFamily="18" charset="0"/>
                <a:cs typeface="Aparajita" pitchFamily="18" charset="0"/>
              </a:rPr>
              <a:t>सहयोगी  प्राध्यापक, भूगोलशास्त्र विभाग </a:t>
            </a:r>
          </a:p>
          <a:p>
            <a:r>
              <a:rPr lang="mr-I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parajita" pitchFamily="18" charset="0"/>
                <a:cs typeface="Aparajita" pitchFamily="18" charset="0"/>
              </a:rPr>
              <a:t>                                     आदर्श कॉलेज, विटा   </a:t>
            </a:r>
            <a:endParaRPr lang="en-IN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716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642924"/>
            <a:ext cx="871296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पर्यटनातील अलीकडील संकल्पना  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(</a:t>
            </a: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Recent Trends in Tourism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) </a:t>
            </a:r>
            <a:r>
              <a:rPr lang="en-US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:</a:t>
            </a:r>
            <a:endParaRPr lang="mr-IN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कृषी पर्यटन 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निसर्ग पर्यटन 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वारसा पर्यटन  : सांस्कृतिक, ऐतिहासिक, नैसर्गिक 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सह्सप्रधान  पर्यटन 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731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42910" y="1071552"/>
            <a:ext cx="77283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 भारताच्या अर्थव्यवस्थेत पर्यटनाचे महत्व</a:t>
            </a:r>
            <a:r>
              <a:rPr lang="hi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(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Role of Tourism in National Economy) :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928662" y="1643056"/>
            <a:ext cx="350046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रोजगार निर्मितीच्या दृष्टीने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 महसूल प्राप्तीच्या दृष्टीने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 साधनसंपत्तीच्या विकासाच्या दृष्टीने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3438" y="1643056"/>
            <a:ext cx="385765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 परकीय चलनप्राप्तीच्या  दृष्टीने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 वाहतूक विकासाच्या दृष्टीने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 प्रादेशिक विकास करण्याच्या दृष्टीने   </a:t>
            </a:r>
            <a:endParaRPr lang="en-IN" b="1" dirty="0" smtClean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637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0034" y="357172"/>
            <a:ext cx="807249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 भारतातील नैसर्गिक </a:t>
            </a:r>
            <a:r>
              <a:rPr lang="en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/ </a:t>
            </a: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भौगोलिक पर्यटन केंद्रे :</a:t>
            </a:r>
            <a:r>
              <a:rPr lang="hi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(</a:t>
            </a:r>
            <a:r>
              <a:rPr lang="en-US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Natural Tourism Centers in India) :</a:t>
            </a:r>
            <a:endParaRPr lang="mr-IN" b="1" dirty="0" smtClean="0">
              <a:solidFill>
                <a:srgbClr val="FF000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अ)  थंड हवेची ठिकाणे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उत्तर भारत: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सिमला, मनाली, डलहौसी, मसुरी, नैनिताल, राणीखेत, दार्जीलिंग, पंचमढी, माउंट अबू,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दक्षिण भारत :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उटी, कोडाईकॅनाल  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महाराष्ट्र :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महाबळेश्वर, पाचगणी, माथेरान, आंबोली, लोणावळा, खंडाळा, चिखलदरा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ब)  अभयारण्ये व राष्ट्रीय उद्याने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उत्तर भारत: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कार्बेट, सिमलीपल, सुंदरबन, पालमाऊ, कान्हा, भरतपूर, रणथंबोर, गिर, काझीरंगा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दक्षिण भारत :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बंदीपूर, नागार्जुनसागर, मदुमलाई, पेरियार, सायलेंट दरी   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महाराष्ट्र :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ताडोबा, नवेगाव, नागझिरा, बोर, ढाकणा, मेळघाट, किनवट, गवताळा, रेहेकुरी, माळढोक, मायणी, कोयना, सागरेश्वर, चांदोली, दाजीपूर, कर्नाळा, तानसा, संजय गांधी, भीमाशंकर </a:t>
            </a:r>
          </a:p>
        </p:txBody>
      </p:sp>
    </p:spTree>
    <p:extLst>
      <p:ext uri="{BB962C8B-B14F-4D97-AF65-F5344CB8AC3E}">
        <p14:creationId xmlns:p14="http://schemas.microsoft.com/office/powerpoint/2010/main" val="1159116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0034" y="357172"/>
            <a:ext cx="8072494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क)  समुद्र किनाऱ्यांची ठिकाणे :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कोवालम, अलेप्पी, मरीना बीच, पुरीचा किनारा, कोणार्क किनारा, गोवा (कलंगुट, मिरामार, डोनापावला, कोलवा इ.) गणपतीपुळे, जुहू  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ड)  बेटांची ठिकाणे :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अंदमान निकोबार, लक्षद्वीप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इ) सरोवर ठिकाणे :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दल, नागीन, वूलर, लोकटाक, रुद्र्सागर, सांबर, पुलीकत, चिल्का, लोणार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ई) धबधब्याची ठिकाणे :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कर्नाटक -</a:t>
            </a: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जोग/गिरसप्पा, शिवसमुद्रम, गोकाक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		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मध्यप्रदेश -</a:t>
            </a: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 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सहस्रधारा, धुरधारा, दुग्धधारा व कपिलधारा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		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ओरिसा –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दुधूमा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		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महाराष्ट्र –</a:t>
            </a: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सहस्रकुंड, रंधा, सौताड, लिंगमळा, ठोसेघर, मार्लेश्वर 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फ) झऱ्याची ठिकाणे :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कोकरनाग, राजगिर, नामबोर, वज्रेश्वरी, अंकलोली, उन्हेरे   </a:t>
            </a:r>
          </a:p>
        </p:txBody>
      </p:sp>
    </p:spTree>
    <p:extLst>
      <p:ext uri="{BB962C8B-B14F-4D97-AF65-F5344CB8AC3E}">
        <p14:creationId xmlns:p14="http://schemas.microsoft.com/office/powerpoint/2010/main" val="2586433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8596" y="357172"/>
            <a:ext cx="835824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 भारतातील ऐतिहासिक पर्यटन केंद्रे :</a:t>
            </a:r>
            <a:r>
              <a:rPr lang="hi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(</a:t>
            </a:r>
            <a:r>
              <a:rPr lang="en-US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Historical Tourism Centers in India) :</a:t>
            </a:r>
            <a:endParaRPr lang="mr-IN" b="1" dirty="0" smtClean="0">
              <a:solidFill>
                <a:srgbClr val="FF000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अ)  उत्तर भारतातील ऐतिहासिक पर्यटन स्थळे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पानिपत, आग्रा, फतेपूर शिक्री, झांसी, ग्वाल्हेर, इंदोर, चितोडगड, जोधपूर, अमेर जयगड, मेवाड, उदयपूर, जैसलमेर, बिकानेर, कुरुक्षेत्र, प्लासी, अमृतसर / जालियनवाला बाग 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ब) दक्षिण भारतातील ऐतिहासिक पर्यटन स्थळे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विजापूर, हंपी, श्रीरंगपट्टम, तंजावर, तिरुचिरापल्ली, चित्रदुर्ग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क) महाराष्ट्रातील ऐतिहासिक पर्यटन स्थळे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पन्हाळगड, विशाळगड, अजिंक्यतारा, प्रतापगड, सिंधुदुर्ग, सुवर्णदुर्ग, रायगड, मुरुड – जंजिरा, शिवनेरी, राजगड, सिंहगड, पुरंदर, तोरणा, हरिश्चंद्रगड, दौलताबाद, कोल्हापूर, सातारा, अहमदनगर, औरंगाबाद, बाळापुर </a:t>
            </a:r>
          </a:p>
        </p:txBody>
      </p:sp>
    </p:spTree>
    <p:extLst>
      <p:ext uri="{BB962C8B-B14F-4D97-AF65-F5344CB8AC3E}">
        <p14:creationId xmlns:p14="http://schemas.microsoft.com/office/powerpoint/2010/main" val="1911721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0034" y="785800"/>
            <a:ext cx="814393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ड)  भारतातील राजधान्यांची ठिकाणे 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दिल्ली, श्रीनगर, चंडीगड, लखनौ, कोलकाता, जयपूर, मुंबई, बेंगळूरू, हैद्राबाद, चेन्नई, रांची, भुवनेश्वर, रायपूर , डेहराडून, पाटणा, गंगटोक, गोहाटी, अहमदाबाद, गांधीनगर, भोपाळ, तिरुअनंतपूरम, पणजी </a:t>
            </a:r>
          </a:p>
        </p:txBody>
      </p:sp>
    </p:spTree>
    <p:extLst>
      <p:ext uri="{BB962C8B-B14F-4D97-AF65-F5344CB8AC3E}">
        <p14:creationId xmlns:p14="http://schemas.microsoft.com/office/powerpoint/2010/main" val="332253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7158" y="285734"/>
            <a:ext cx="842968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 भारतातील धार्मिक पर्यटन केंद्रे :</a:t>
            </a:r>
            <a:r>
              <a:rPr lang="hi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(</a:t>
            </a:r>
            <a:r>
              <a:rPr lang="en-US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Religious Tourism Centers in India) :</a:t>
            </a:r>
            <a:endParaRPr lang="mr-IN" b="1" dirty="0" smtClean="0">
              <a:solidFill>
                <a:srgbClr val="FF000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अ)  उत्तर भारतातील हिंदू धर्मीयांची धार्मिक पर्यटन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वैष्णवी देवी, शंकराचार्य, अमरनाथ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(जम्मू – काश्मीर) ;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मथुरा, वृंदावन, कशी/बनारस, अयोध्या, अलाहबाद, हरिद्वार, ऋषिकेश, गंगोत्री, जम्नोत्री, बद्रीनाथ, केदारनाथ, उत्तर कशी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(उत्तर प्रदेश व उत्तराखंड) ;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गया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 (बिहार) ;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जग्ग्नाथपुरी, कोणार्क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(ओरिसा) ;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उज्जैन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 (मध्य प्रदेश ) ;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सोमनाथ, द्वारका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(गुजरात)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ब)  दक्षिण भारतातील हिंदू धर्मीयांची धार्मिक पर्यटन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बेलूर, गोकर्ण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(कर्नाटक) ;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तिरुपती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 (आंध्रप्रदेश) ;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रामेश्वर, मदुराई</a:t>
            </a:r>
            <a:endParaRPr lang="mr-IN" b="1" dirty="0" smtClean="0">
              <a:solidFill>
                <a:srgbClr val="FF33CC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क)  महाराष्ट्रातील हिंदू धर्मीयांची धार्मिक पर्यटन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पंढरपूर, तुळजापूर, पैठण, अंबेजोगाई, देहू, आळंदी, जेजुरी, नेवासे, शिर्डी, माहुली, चाफळ, जोतीबा, शेगाव, रामटेक, भीमाशंकर, त्र्यंबकेश्वर, घृष्णेश्वर, परळी वैजनाथ, औंढा नागनाथ, शिखर शिंगणापूर, थेऊर, मोरगाव, ओझर, रांजणगाव, चिंचवड, लेण्याद्री, सिद्धटेक, पाली, मढ, हेदवी, गणपतीपुळे, टिटवाळा</a:t>
            </a:r>
          </a:p>
        </p:txBody>
      </p:sp>
    </p:spTree>
    <p:extLst>
      <p:ext uri="{BB962C8B-B14F-4D97-AF65-F5344CB8AC3E}">
        <p14:creationId xmlns:p14="http://schemas.microsoft.com/office/powerpoint/2010/main" val="2248064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7158" y="285734"/>
            <a:ext cx="8429684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ड) भारतातील मुस्लीम धर्मीयांची धार्मिक पर्यटन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अजमेर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(राजस्थान) ;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हजरत बाल व चरार-ए-शरीफ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(जम्मू काश्मीर) ;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हजरत निजामुद्दीन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 (दिल्ली) ;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गुलबर्गा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(कर्नाटक) ;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मिरज, हाजी आली</a:t>
            </a:r>
            <a:r>
              <a:rPr lang="mr-IN" b="1" dirty="0" smtClean="0">
                <a:solidFill>
                  <a:srgbClr val="FF33CC"/>
                </a:solidFill>
                <a:latin typeface="Aparajita" pitchFamily="18" charset="0"/>
                <a:cs typeface="Aparajita" pitchFamily="18" charset="0"/>
              </a:rPr>
              <a:t> (महाराष्ट्र)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इ) भारतातील शीख धर्मीयांची पवित्र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अमृतसर, अकाल तख्त, आनंदपूर, नांदेडचा गुरुद्वार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प) भारतातील बौध्द धर्मीयांची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बुद्धगया, सारनाथ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फ) भारतातील जैन धर्मीयांची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श्रवण बेळ्गोळ, बाहुबली, अबू, गिरनार, राणकपूर </a:t>
            </a:r>
          </a:p>
        </p:txBody>
      </p:sp>
    </p:spTree>
    <p:extLst>
      <p:ext uri="{BB962C8B-B14F-4D97-AF65-F5344CB8AC3E}">
        <p14:creationId xmlns:p14="http://schemas.microsoft.com/office/powerpoint/2010/main" val="2938325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71472" y="428610"/>
            <a:ext cx="800105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 भारतातील सांस्कृतिक पर्यटन केंद्रे :</a:t>
            </a:r>
            <a:r>
              <a:rPr lang="hi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(</a:t>
            </a:r>
            <a:r>
              <a:rPr lang="en-US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Cultural Tourism Centers in India) :</a:t>
            </a:r>
            <a:endParaRPr lang="mr-IN" b="1" dirty="0" smtClean="0">
              <a:solidFill>
                <a:srgbClr val="FF000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अ)  उत्तर भारतातील सांस्कृतिक पर्यटन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लेह, सांची, खजुराहो, नालंदा, शांतीनिकेतन,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ब)  दक्षिण भारतातील सांस्कृतिक पर्यटन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म्हैसूर, कन्याकुमारी, पौन्डीचेरी, </a:t>
            </a:r>
            <a:endParaRPr lang="mr-IN" b="1" dirty="0" smtClean="0">
              <a:solidFill>
                <a:srgbClr val="FF33CC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क)  महाराष्ट्रातील सांस्कृतिक पर्यटन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पुणे, कोल्हापूर, नागपूर, बत्तीस शिराळा, कडेगाव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FF0000"/>
                </a:solidFill>
                <a:latin typeface="Aparajita" pitchFamily="18" charset="0"/>
                <a:cs typeface="Aparajita" pitchFamily="18" charset="0"/>
              </a:rPr>
              <a:t>ड)  महाराष्ट्रातील शिल्पे व लेणी असलेली पर्यटन स्थळे :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अजंठा, वेरूळ, पितळखोरे, बीबी का मकबरा, खरोसा, घारापुरी, खिद्रापूर </a:t>
            </a:r>
          </a:p>
        </p:txBody>
      </p:sp>
    </p:spTree>
    <p:extLst>
      <p:ext uri="{BB962C8B-B14F-4D97-AF65-F5344CB8AC3E}">
        <p14:creationId xmlns:p14="http://schemas.microsoft.com/office/powerpoint/2010/main" val="923552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411510"/>
            <a:ext cx="892899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 व्यवसायातून रोजगाराच्या संधी मिळविण्यासाठी आवश्यक गुण :</a:t>
            </a:r>
            <a:endParaRPr lang="en-IN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क्षेत्रात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यशस्वी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होण्यासाठी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फिरण्याची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आवड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असायला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हवी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तसेच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संवाद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कौशल्य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उत्तम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असणे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/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बोलका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स्वभाव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असणे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आणि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दोनपेक्षा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अधिक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भाषेवर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प्रभुत्व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असायला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हवे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मुलींनाही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मोठी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संधी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.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काही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परदेशी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भाषा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आत्मसात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असल्यास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खूप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फायद्याचे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ठरते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भौगोलिक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प्रदेशांची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उत्तम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जाण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असायला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हवी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सहकार्यवृत्ती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आणि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प्रतिकूल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परिस्थिती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हाताळण्याचे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कौशल्य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असेल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तर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लोकांमध्ये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पटकन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एकरूप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होणे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सोपे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होते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सामाजिक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नितीनियमांचा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आणि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परंपरांचा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आदर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करणेही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गरजेचे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असते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त्याचबरोबर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त्या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देशाचा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इतिहास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कला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आदीची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प्राथमिक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माहिती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हवी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0602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-128840"/>
            <a:ext cx="4725594" cy="5309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US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म्हणजे</a:t>
            </a:r>
            <a:r>
              <a:rPr lang="en-US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काय</a:t>
            </a:r>
            <a:r>
              <a:rPr lang="en-US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?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hi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पर्यटक म्हणजे काय </a:t>
            </a:r>
            <a:r>
              <a:rPr lang="en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? </a:t>
            </a:r>
            <a:endParaRPr lang="mr-IN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स्वरूप</a:t>
            </a: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:</a:t>
            </a:r>
            <a:endParaRPr lang="en-US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i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१</a:t>
            </a:r>
            <a:r>
              <a:rPr lang="en-US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</a:t>
            </a:r>
            <a:r>
              <a:rPr lang="hi-IN" sz="2000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अनेकविध </a:t>
            </a:r>
            <a:r>
              <a:rPr lang="hi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स्वरूप</a:t>
            </a:r>
            <a:endParaRPr lang="mr-IN" sz="2000" b="1" dirty="0" smtClean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i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२</a:t>
            </a:r>
            <a:r>
              <a:rPr lang="en-US" sz="2000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sz="2000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गतिमान व स्थिर </a:t>
            </a:r>
            <a:r>
              <a:rPr lang="hi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स्वरूप</a:t>
            </a:r>
            <a:endParaRPr lang="en-US" sz="2000" b="1" dirty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३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हंगामी स्वरूप </a:t>
            </a:r>
            <a:endParaRPr lang="mr-IN" b="1" dirty="0" smtClean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४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अनुत्पादक स्वरूप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endParaRPr lang="mr-IN" b="1" dirty="0" smtClean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५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करमणूक प्रधान स्वरूप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endParaRPr lang="mr-IN" b="1" dirty="0" smtClean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६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वैशिष्ट्यपूर्ण स्वरूप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अ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)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भौगोलिक स्वरूप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endParaRPr lang="mr-IN" b="1" dirty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ब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)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ऐतिहासिक स्वरूप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endParaRPr lang="mr-IN" b="1" dirty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क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)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सांस्कृतिक व धार्मिक 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स्वरूप</a:t>
            </a:r>
            <a:endParaRPr lang="en-US" b="1" dirty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20072" y="2499318"/>
            <a:ext cx="3672408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७. </a:t>
            </a:r>
            <a:r>
              <a:rPr lang="hi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पर्यटनाचे </a:t>
            </a:r>
            <a:r>
              <a:rPr lang="hi-IN" sz="2000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आणखी काही स्वरूप</a:t>
            </a:r>
            <a:r>
              <a:rPr lang="ar-SA" sz="2000" b="1" dirty="0">
                <a:solidFill>
                  <a:srgbClr val="7030A0"/>
                </a:solidFill>
                <a:latin typeface="Aparajita" pitchFamily="18" charset="0"/>
              </a:rPr>
              <a:t> :</a:t>
            </a:r>
            <a:endParaRPr lang="en-US" sz="2000" b="1" dirty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अ. 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साहस प्रदान स्वरूप</a:t>
            </a:r>
            <a:r>
              <a:rPr lang="en-US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endParaRPr lang="mr-IN" b="1" dirty="0" smtClean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ब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व्यवसाय प्रदान स्वरूप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endParaRPr lang="mr-IN" b="1" dirty="0" smtClean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क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आरोग्य प्रदान 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स्वरूप</a:t>
            </a:r>
            <a:endParaRPr lang="en-US" b="1" dirty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ड</a:t>
            </a:r>
            <a:r>
              <a:rPr lang="en-US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शैक्षणिक स्वरूप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</a:t>
            </a:r>
            <a:endParaRPr lang="mr-IN" b="1" dirty="0" smtClean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	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इ</a:t>
            </a:r>
            <a:r>
              <a:rPr lang="en-US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. </a:t>
            </a:r>
            <a:r>
              <a:rPr lang="hi-IN" b="1" dirty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वन्यजीव विषयक </a:t>
            </a:r>
            <a:r>
              <a:rPr lang="hi-IN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स्वरुप</a:t>
            </a:r>
            <a:endParaRPr lang="en-US" b="1" dirty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77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411510"/>
            <a:ext cx="8568952" cy="4212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कोणत्या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विभागात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काम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करू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शकता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?</a:t>
            </a:r>
            <a:endParaRPr lang="en-IN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>
              <a:lnSpc>
                <a:spcPct val="150000"/>
              </a:lnSpc>
            </a:pPr>
            <a:r>
              <a:rPr lang="mr-IN" dirty="0" smtClean="0">
                <a:latin typeface="Aparajita" pitchFamily="18" charset="0"/>
                <a:cs typeface="Aparajita" pitchFamily="18" charset="0"/>
              </a:rPr>
              <a:t>	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निवास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वाहतूक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अन्न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समारंभ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साहसी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आदी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सेवा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देणारे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क्षेत्र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आहे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तुमच्या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आवडीनिवडीनुसार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यातील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अनेक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विभागात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काम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करता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येईल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.</a:t>
            </a:r>
            <a:endParaRPr lang="mr-IN" b="1" dirty="0" smtClean="0"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en-IN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संधी</a:t>
            </a: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:</a:t>
            </a:r>
            <a:endParaRPr lang="en-IN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स्पर्धा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परीक्षांच्या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माध्यमातून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विभागात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नोकरीच्या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संधी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मिळतात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संचालनालयाच्या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माध्यमातूनही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अनेक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भरली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जातात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सरकारी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नोकरीत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येण्यासाठी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मात्र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विषयातील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पदवीप्राप्त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असणे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गरजेचे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आहे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तसेच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अनेक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परदेशी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कंपन्यात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ही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संधी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आहेत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अनेक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विमानसेवा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प्रदान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करणाऱ्या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कंपन्यांना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क्षेत्रातील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कुशल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मनुष्यबळाची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आवश्यकता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असते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खाजगी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समूहात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व्यवस्थापन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आणि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आदी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बाबींसाठी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उत्तम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वेतनही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मिळते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.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602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0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en-IN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अशा</a:t>
            </a:r>
            <a:r>
              <a:rPr lang="en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आहेत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नोकरीच्या </a:t>
            </a:r>
            <a:r>
              <a:rPr lang="en-IN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संधी</a:t>
            </a:r>
            <a:r>
              <a:rPr lang="en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...</a:t>
            </a:r>
            <a:endParaRPr lang="mr-IN" b="1" dirty="0" smtClean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>
              <a:lnSpc>
                <a:spcPct val="150000"/>
              </a:lnSpc>
            </a:pPr>
            <a:r>
              <a:rPr lang="mr-IN" dirty="0" smtClean="0">
                <a:latin typeface="Aparajita" pitchFamily="18" charset="0"/>
                <a:cs typeface="Aparajita" pitchFamily="18" charset="0"/>
              </a:rPr>
              <a:t>	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कौशल्यानुसार सरकारी व खासगी क्षेत्रात खालीलप्रमाणे नोकरीच्या संधी मिळू शकतात.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माहिती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साहाय्यक</a:t>
            </a:r>
            <a:r>
              <a:rPr lang="en-IN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mr-IN" dirty="0" smtClean="0">
                <a:latin typeface="Aparajita" pitchFamily="18" charset="0"/>
                <a:cs typeface="Aparajita" pitchFamily="18" charset="0"/>
              </a:rPr>
              <a:t> /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इन्फॉरमेशन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असिस्टंट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 </a:t>
            </a: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हॉलिडे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कन्सल्टंट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endParaRPr lang="mr-IN" b="1" dirty="0">
              <a:latin typeface="Aparajita" pitchFamily="18" charset="0"/>
              <a:cs typeface="Aparajita" pitchFamily="18" charset="0"/>
            </a:endParaRP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बुकिंग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एजंट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endParaRPr lang="en-IN" b="1" dirty="0" smtClean="0">
              <a:latin typeface="Aparajita" pitchFamily="18" charset="0"/>
              <a:cs typeface="Aparajita" pitchFamily="18" charset="0"/>
            </a:endParaRP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गाईड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(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मार्गदर्शक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)</a:t>
            </a:r>
            <a:endParaRPr lang="en-IN" dirty="0">
              <a:latin typeface="Aparajita" pitchFamily="18" charset="0"/>
              <a:cs typeface="Aparajita" pitchFamily="18" charset="0"/>
            </a:endParaRP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टूर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ऑपरेटर्स</a:t>
            </a:r>
            <a:endParaRPr lang="en-IN" dirty="0">
              <a:latin typeface="Aparajita" pitchFamily="18" charset="0"/>
              <a:cs typeface="Aparajita" pitchFamily="18" charset="0"/>
            </a:endParaRP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ट्रॅव्हल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एजन्सी</a:t>
            </a:r>
            <a:endParaRPr lang="en-IN" dirty="0">
              <a:latin typeface="Aparajita" pitchFamily="18" charset="0"/>
              <a:cs typeface="Aparajita" pitchFamily="18" charset="0"/>
            </a:endParaRP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हॉटेल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क्षेत्र</a:t>
            </a:r>
            <a:endParaRPr lang="en-IN" dirty="0">
              <a:latin typeface="Aparajita" pitchFamily="18" charset="0"/>
              <a:cs typeface="Aparajita" pitchFamily="18" charset="0"/>
            </a:endParaRP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विमान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कंपन्या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 – टिकेटिंग,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काउंटर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स्टाफ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वाहतूक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सेवा</a:t>
            </a:r>
            <a:endParaRPr lang="mr-IN" b="1" dirty="0" smtClean="0">
              <a:latin typeface="Aparajita" pitchFamily="18" charset="0"/>
              <a:cs typeface="Aparajita" pitchFamily="18" charset="0"/>
            </a:endParaRPr>
          </a:p>
          <a:p>
            <a:pPr marL="2571750" lvl="5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mr-IN" b="1" dirty="0">
                <a:latin typeface="Aparajita" pitchFamily="18" charset="0"/>
                <a:cs typeface="Aparajita" pitchFamily="18" charset="0"/>
              </a:rPr>
              <a:t>बँकिंग</a:t>
            </a:r>
            <a:endParaRPr lang="en-IN" dirty="0"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602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0"/>
            <a:ext cx="498651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काही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प्रमुख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उपलब्ध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अभ्यासक्रम</a:t>
            </a: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endParaRPr lang="en-IN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बॅचलर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ऑफ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अॅडमिनीस्ट्रेशन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बॅचलर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ऑफ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स्टडीज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मास्टर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ऑफ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बिझनेस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अॅडमिनीस्ट्रेशन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इन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अँड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हॉस्पीटॅलीटी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मॅनेजमेंट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एम.ए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इन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मॅनेजमेंट</a:t>
            </a:r>
            <a:endParaRPr lang="mr-IN" b="1" dirty="0" smtClean="0">
              <a:latin typeface="Aparajita" pitchFamily="18" charset="0"/>
              <a:cs typeface="Aparajita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पोस्ट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ग्रॅज्युएशन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डिप्लोमा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इन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ट्रॅव्हल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अँड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टुरिझम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56878" y="-1"/>
            <a:ext cx="338437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en-IN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काही</a:t>
            </a:r>
            <a:r>
              <a:rPr lang="en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पदविका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अभ्यासक्रम</a:t>
            </a:r>
            <a:endParaRPr lang="en-IN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एअरलाईन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टीकेटिंग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एअरलाईन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ग्राउंड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ऑपरेशन्स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ग्राउंड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सपोर्ट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अँड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एअरपोर्ट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मॅनेजमेंट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गाईडिंग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अँड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एस्कॉर्टींग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कार्गो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मॅनेजमेंट</a:t>
            </a:r>
            <a:endParaRPr lang="mr-IN" b="1" dirty="0" smtClean="0">
              <a:latin typeface="Aparajita" pitchFamily="18" charset="0"/>
              <a:cs typeface="Aparajita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एअरपोर्ट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लॉजिस्टिक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मॅनेजमेंट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9512" y="2859782"/>
            <a:ext cx="885698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पात्रता :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ट्रॅव्हल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आणि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पदवीसाठी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बारावी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पास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आणि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पदव्युत्तर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पदवीसाठी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कोणत्याही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विषयातील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पदवी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आवश्यक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आहे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</a:t>
            </a:r>
            <a:endParaRPr lang="mr-IN" b="1" dirty="0">
              <a:latin typeface="Aparajita" pitchFamily="18" charset="0"/>
              <a:cs typeface="Aparajita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डिप्लोमा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इन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ट्रॅव्हल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तीन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वर्षे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कालावधीचा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पूर्णवेळ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अभ्यासक्रमही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करता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येऊ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शकतो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अभ्यासक्रमाला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प्रवेश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घेण्यासाठी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उमेदवार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दहावी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उत्तीर्ण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असला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पाहिजे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406024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9535" y="65187"/>
            <a:ext cx="896696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mr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अभ्यासक्रमासाठीच्या प्रमुख </a:t>
            </a:r>
            <a:r>
              <a:rPr lang="en-IN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संस्था</a:t>
            </a:r>
            <a:r>
              <a:rPr lang="en-IN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: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mr-IN" b="1" dirty="0" smtClean="0">
                <a:latin typeface="Aparajita" pitchFamily="18" charset="0"/>
                <a:cs typeface="Aparajita" pitchFamily="18" charset="0"/>
              </a:rPr>
              <a:t>	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क्षेत्राशी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संबंधित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अभ्यासक्रमांची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सोय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आता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सगळ्याच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विद्यापीठांमध्ये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केली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जात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आहे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मुंबई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गोवा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पुणे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शिवाजी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विद्यापीठांत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ट्रॅव्हल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अँड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टुरिझमशी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संबंधित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अभ्यासक्रम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आहेत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काही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विद्यापीठांत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तर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पदव्युत्तर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पदवीचीही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सोय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आहे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औरंगाबादच्या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डॉ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बाबासाहेब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आंबेडकर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मराठवाडा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विद्यापीठात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तर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विषयाचा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फार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जुना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अभ्यासक्रम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आहे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lvl="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इंदिरा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गांधी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मुक्त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विद्यापीठाच्या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स्कूल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ऑफ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सोशल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सायन्स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संस्थेत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पत्राद्वारे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पदव्युत्तर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पदवीचा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अभ्यासक्रम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पूर्ण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करण्याची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सोय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करण्यात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आली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आहे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b="1" dirty="0" err="1">
                <a:latin typeface="Aparajita" pitchFamily="18" charset="0"/>
                <a:cs typeface="Aparajita" pitchFamily="18" charset="0"/>
              </a:rPr>
              <a:t>त्याचप्रमाणे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कॉलेज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ऑफ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हॉस्पिटॅलिटी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अँड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(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गुरगाव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),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हेरिटेज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इन्स्टिट्यूट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ऑफ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हॉटेल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अँड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(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आग्रा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),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अवदेश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प्रताप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सिंग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युनिव्हर्सिटी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(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मध्य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प्रदेश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),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डिपार्टमेंट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ऑफ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–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एचएनबी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गढवाल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युनिव्हर्सिटी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इंडियन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इन्स्टिट्यूट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ऑफ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ट्रॅव्हल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अँड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टुरिझम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मॅनेजमेंट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(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मध्य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प्रदेश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)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अशा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ठिकाणी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विषयावर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आधारित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विशेष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अभ्यासक्रम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चालवले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जातात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.</a:t>
            </a:r>
            <a:r>
              <a:rPr lang="en-IN" b="1" dirty="0"/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बनारस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हिंदू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विद्यापीठ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वाराणसी</a:t>
            </a:r>
            <a:r>
              <a:rPr lang="mr-IN" b="1" dirty="0">
                <a:latin typeface="Aparajita" pitchFamily="18" charset="0"/>
                <a:cs typeface="Aparajita" pitchFamily="18" charset="0"/>
              </a:rPr>
              <a:t>,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hi-IN" b="1" dirty="0" smtClean="0">
                <a:latin typeface="Aparajita" pitchFamily="18" charset="0"/>
                <a:cs typeface="Aparajita" pitchFamily="18" charset="0"/>
              </a:rPr>
              <a:t>केंद्रीय विद्यापीठ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hi-IN" b="1" dirty="0" smtClean="0">
                <a:latin typeface="Aparajita" pitchFamily="18" charset="0"/>
                <a:cs typeface="Aparajita" pitchFamily="18" charset="0"/>
              </a:rPr>
              <a:t>धर्मशाला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केंद्रीय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विद्यापीठ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जम्मू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,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जामिया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मिलिया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इस्लामिया</a:t>
            </a:r>
            <a:r>
              <a:rPr lang="mr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mr-IN" b="1" dirty="0" smtClean="0">
                <a:latin typeface="Aparajita" pitchFamily="18" charset="0"/>
                <a:cs typeface="Aparajita" pitchFamily="18" charset="0"/>
              </a:rPr>
              <a:t>विद्यापीठ</a:t>
            </a:r>
            <a:r>
              <a:rPr lang="en-IN" b="1" dirty="0" smtClean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latin typeface="Aparajita" pitchFamily="18" charset="0"/>
                <a:cs typeface="Aparajita" pitchFamily="18" charset="0"/>
              </a:rPr>
              <a:t>नवी</a:t>
            </a:r>
            <a:r>
              <a:rPr lang="en-IN" b="1" dirty="0"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latin typeface="Aparajita" pitchFamily="18" charset="0"/>
                <a:cs typeface="Aparajita" pitchFamily="18" charset="0"/>
              </a:rPr>
              <a:t>दिल्ली</a:t>
            </a:r>
            <a:r>
              <a:rPr lang="mr-IN" b="1" dirty="0">
                <a:latin typeface="Aparajita" pitchFamily="18" charset="0"/>
                <a:cs typeface="Aparajita" pitchFamily="18" charset="0"/>
              </a:rPr>
              <a:t>.</a:t>
            </a:r>
            <a:endParaRPr lang="en-IN" b="1" dirty="0"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616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39752" y="1563638"/>
            <a:ext cx="4896543" cy="13234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mr-IN" sz="80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parajita" pitchFamily="18" charset="0"/>
                <a:cs typeface="Aparajita" pitchFamily="18" charset="0"/>
              </a:rPr>
              <a:t>धन्यवाद...!</a:t>
            </a:r>
            <a:endParaRPr lang="en-IN" sz="80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0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9405" y="843558"/>
            <a:ext cx="59046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  परिणाम 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:</a:t>
            </a:r>
            <a:endParaRPr lang="en-US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39752" y="1563638"/>
            <a:ext cx="51845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आर्थिक परिणाम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सामाजिक – सांस्कृतिक परिणाम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पर्यावरणीय परिणाम  </a:t>
            </a:r>
            <a:endParaRPr lang="en-US" sz="2000" b="1" dirty="0">
              <a:solidFill>
                <a:srgbClr val="7030A0"/>
              </a:solidFill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51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7888" y="393852"/>
            <a:ext cx="309634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  आर्थिक परिणाम 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:</a:t>
            </a:r>
            <a:endParaRPr lang="en-US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79912" y="339502"/>
            <a:ext cx="44644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रोजगार उपलब्धता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बाजारपेठांचा विकास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सरकारला मिळणारा महसूल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परकीय चलन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स्थानिक अर्थव्यवस्थेला मदत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राष्ट्रीय उत्पन्नात वाढ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राष्ट्रीय साधनसंपत्तीचा उपयोग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राष्ट्राच्या आर्थिक विकासाला सहाय्य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देवघेवीचा समतोल </a:t>
            </a:r>
          </a:p>
        </p:txBody>
      </p:sp>
    </p:spTree>
    <p:extLst>
      <p:ext uri="{BB962C8B-B14F-4D97-AF65-F5344CB8AC3E}">
        <p14:creationId xmlns:p14="http://schemas.microsoft.com/office/powerpoint/2010/main" val="134206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483518"/>
            <a:ext cx="36004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  सामाजिक परिणाम 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:</a:t>
            </a:r>
            <a:endParaRPr lang="en-US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5023" y="1131590"/>
            <a:ext cx="652247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सामाजिक आचारविचार, रूढी, परंपरा व संस्कृती यांची देवाणघेवाण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स्नेहभाव, सामाजिक व राष्ट्रीय एकात्मता वाढीस मदत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वृद्धांना निवृत्तीनंतर चांगले जीवन जगण्यास उपयोग  </a:t>
            </a:r>
          </a:p>
        </p:txBody>
      </p:sp>
      <p:sp>
        <p:nvSpPr>
          <p:cNvPr id="5" name="Rectangle 4"/>
          <p:cNvSpPr/>
          <p:nvPr/>
        </p:nvSpPr>
        <p:spPr>
          <a:xfrm>
            <a:off x="683568" y="2787774"/>
            <a:ext cx="3600448" cy="515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  सांस्कृतिक परिणाम 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:</a:t>
            </a:r>
            <a:endParaRPr lang="en-US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28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292183"/>
            <a:ext cx="39500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 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पर्यावरणावरील  परिणाम 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:</a:t>
            </a:r>
            <a:endParaRPr lang="en-US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52936" y="771550"/>
            <a:ext cx="55446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हवेचे प्रदूषण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जलप्रदूषण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ध्वनी प्रदूषण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जमिनीचे प्रदूषण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सृष्टीसौंदर्यवर परिणाम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नैसर्गिक वनस्पती व वन्य पशुपक्षी यांवर परिणाम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 ऐतिहासिक वस्तू, शिल्पे, स्मारके इत्यादींवर परिणाम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sz="2000" b="1" dirty="0" smtClean="0">
                <a:solidFill>
                  <a:srgbClr val="7030A0"/>
                </a:solidFill>
                <a:latin typeface="Aparajita" pitchFamily="18" charset="0"/>
                <a:cs typeface="Aparajita" pitchFamily="18" charset="0"/>
              </a:rPr>
              <a:t>नैसर्गिक साधन संपत्तीवर होणारा परिणाम </a:t>
            </a:r>
          </a:p>
        </p:txBody>
      </p:sp>
    </p:spTree>
    <p:extLst>
      <p:ext uri="{BB962C8B-B14F-4D97-AF65-F5344CB8AC3E}">
        <p14:creationId xmlns:p14="http://schemas.microsoft.com/office/powerpoint/2010/main" val="36094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516" y="442321"/>
            <a:ext cx="8712968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IN" sz="2000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</a:t>
            </a:r>
            <a:r>
              <a:rPr lang="en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वर्गीकरण</a:t>
            </a:r>
            <a:r>
              <a:rPr lang="mr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endParaRPr lang="mr-IN" sz="2000" b="1" dirty="0" smtClean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mr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         </a:t>
            </a:r>
            <a:r>
              <a:rPr lang="en-IN" sz="2000" b="1" dirty="0" err="1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राष्ट्रीयत्वाच्या</a:t>
            </a:r>
            <a:r>
              <a:rPr lang="en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आधारे</a:t>
            </a:r>
            <a:r>
              <a:rPr lang="en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</a:t>
            </a:r>
            <a:r>
              <a:rPr lang="en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वर्गीकरण</a:t>
            </a:r>
            <a:r>
              <a:rPr lang="mr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( </a:t>
            </a:r>
            <a:r>
              <a:rPr lang="en-IN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On the Basis of Nationality</a:t>
            </a:r>
            <a:r>
              <a:rPr lang="en-US" sz="2000" b="1" dirty="0" smtClean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) :</a:t>
            </a:r>
            <a:endParaRPr lang="mr-IN" sz="2000" b="1" dirty="0" smtClean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 smtClean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स्वदेशी</a:t>
            </a:r>
            <a:r>
              <a:rPr lang="en-IN" b="1" dirty="0" smtClean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 smtClean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 smtClean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(Domestic Tourism)</a:t>
            </a:r>
            <a:endParaRPr lang="mr-IN" b="1" dirty="0" smtClean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विदेशी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(International Tourism)</a:t>
            </a:r>
          </a:p>
          <a:p>
            <a:pPr lvl="1" algn="just">
              <a:lnSpc>
                <a:spcPct val="150000"/>
              </a:lnSpc>
            </a:pPr>
            <a:r>
              <a:rPr lang="mr-IN" sz="1800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भ्रमंतीच्या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कालावधीनुसार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18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18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वर्गीकरण</a:t>
            </a:r>
            <a:r>
              <a:rPr lang="mr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( 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On the Basis of Time</a:t>
            </a:r>
            <a:r>
              <a:rPr lang="en-US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) :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अल्पकालीन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Short – Term Tourism)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दीर्घकालीन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(Long – Term Tourism)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अखंडपणे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होणारी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Roving Tourism)</a:t>
            </a:r>
          </a:p>
          <a:p>
            <a:pPr lvl="1" algn="just">
              <a:lnSpc>
                <a:spcPct val="150000"/>
              </a:lnSpc>
            </a:pPr>
            <a:r>
              <a:rPr lang="mr-IN" sz="1800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पर्यटकांच्या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संख्येच्या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18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आधारे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18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18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वर्गीकरण</a:t>
            </a:r>
            <a:r>
              <a:rPr lang="mr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( 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On the Basis of No of Tourist</a:t>
            </a:r>
            <a:r>
              <a:rPr lang="en-US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) :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व्यक्तीगत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Individual Tourism )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एकत्रित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Group / Package Tourism )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42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3261388B-890C-3F49-B639-A1CBD05AA42A}"/>
              </a:ext>
            </a:extLst>
          </p:cNvPr>
          <p:cNvSpPr/>
          <p:nvPr/>
        </p:nvSpPr>
        <p:spPr>
          <a:xfrm>
            <a:off x="145143" y="53645"/>
            <a:ext cx="8712968" cy="5089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000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  </a:t>
            </a:r>
            <a:r>
              <a:rPr lang="mr-IN" sz="2000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     </a:t>
            </a:r>
            <a:r>
              <a:rPr lang="en-IN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उद्दिष्टानुसार</a:t>
            </a:r>
            <a:r>
              <a:rPr lang="en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</a:t>
            </a:r>
            <a:r>
              <a:rPr lang="en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20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वर्गीकरण</a:t>
            </a:r>
            <a:r>
              <a:rPr lang="mr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( </a:t>
            </a:r>
            <a:r>
              <a:rPr lang="en-IN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On the Basis of Objectives</a:t>
            </a:r>
            <a:r>
              <a:rPr lang="en-US" sz="20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) :</a:t>
            </a:r>
            <a:endParaRPr lang="mr-IN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करमणुकप्रधान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Recreational Tourism)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सहसप्रधान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(Adventure Tourism)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क्रीडा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Sport Tourism)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व्यवसायनिमित्त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होणारी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पर्यटने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Business Tourism)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धार्मिक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Religious Tourism)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शैक्षणिक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Educational Tourism )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आरोग्यविषयक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( Health Tourism)</a:t>
            </a:r>
          </a:p>
          <a:p>
            <a:pPr lvl="1" algn="just">
              <a:lnSpc>
                <a:spcPct val="150000"/>
              </a:lnSpc>
            </a:pPr>
            <a:r>
              <a:rPr lang="mr-IN" sz="1800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वाहतुकीच्या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साधनाच्या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18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आधारे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18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पर्यटनाचे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1800" b="1" dirty="0" err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वर्गीकरण</a:t>
            </a:r>
            <a:r>
              <a:rPr lang="mr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( </a:t>
            </a:r>
            <a:r>
              <a:rPr lang="en-IN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On the Basis of </a:t>
            </a:r>
            <a:r>
              <a:rPr lang="en-IN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Transportation</a:t>
            </a:r>
            <a:r>
              <a:rPr lang="en-US" sz="1800" b="1" dirty="0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) :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पायी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 व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सागरी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endParaRPr lang="en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रेल्वे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व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मोटारीद्वारे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होणारी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पर्यटने</a:t>
            </a:r>
            <a:endParaRPr lang="en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हवाई</a:t>
            </a:r>
            <a:r>
              <a:rPr lang="en-IN" b="1" dirty="0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 dirty="0" err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पर्यटन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763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D28A7A5-5B40-574B-B3A9-8738AB03E14A}"/>
              </a:ext>
            </a:extLst>
          </p:cNvPr>
          <p:cNvSpPr/>
          <p:nvPr/>
        </p:nvSpPr>
        <p:spPr>
          <a:xfrm>
            <a:off x="215516" y="442321"/>
            <a:ext cx="8712968" cy="3843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000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  </a:t>
            </a:r>
            <a:r>
              <a:rPr lang="mr-IN" sz="2000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    </a:t>
            </a:r>
            <a:r>
              <a:rPr lang="en-IN" sz="2000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 </a:t>
            </a:r>
            <a:r>
              <a:rPr lang="en-IN" sz="20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ऋतूंच्या गुणवैशिष्टयानुसार पर्यटनाचे वर्गीकरण</a:t>
            </a:r>
            <a:r>
              <a:rPr lang="mr-IN" sz="20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( </a:t>
            </a:r>
            <a:r>
              <a:rPr lang="en-IN" sz="20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On the Basis of Season</a:t>
            </a:r>
            <a:r>
              <a:rPr lang="en-US" sz="20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) :</a:t>
            </a:r>
            <a:endParaRPr lang="mr-IN" sz="2000" b="1" dirty="0">
              <a:solidFill>
                <a:srgbClr val="C0000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पावसाळी पर्यटन ( Rainy Tourism)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हिवाळी पर्यटन ( Winter Tourism)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उन्हाळी पर्यटन ( Summer Tourism )</a:t>
            </a:r>
          </a:p>
          <a:p>
            <a:pPr lvl="1" algn="just">
              <a:lnSpc>
                <a:spcPct val="150000"/>
              </a:lnSpc>
            </a:pPr>
            <a:r>
              <a:rPr lang="mr-IN" sz="1800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sz="18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स्व</a:t>
            </a:r>
            <a:r>
              <a:rPr lang="en-IN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रूपानुसार</a:t>
            </a:r>
            <a:r>
              <a:rPr lang="en-IN" sz="18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पर्यटनाचे वर्गीकरण</a:t>
            </a:r>
            <a:r>
              <a:rPr lang="mr-IN" sz="18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US" sz="18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( </a:t>
            </a:r>
            <a:r>
              <a:rPr lang="en-IN" sz="18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On the Basis of </a:t>
            </a:r>
            <a:r>
              <a:rPr lang="en-IN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Nature</a:t>
            </a:r>
            <a:r>
              <a:rPr lang="en-US" sz="1800" b="1">
                <a:solidFill>
                  <a:srgbClr val="C00000"/>
                </a:solidFill>
                <a:latin typeface="Aparajita" pitchFamily="18" charset="0"/>
                <a:cs typeface="Aparajita" pitchFamily="18" charset="0"/>
              </a:rPr>
              <a:t>) :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भौगोलिक पर्यटन ( Geographical Tourism)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ऐतिहासिक पर्यटन (Historical Tourism)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सामाजिक पर्यटन ( Social Tourism)</a:t>
            </a:r>
            <a:endParaRPr lang="mr-IN" b="1" dirty="0">
              <a:solidFill>
                <a:srgbClr val="002060"/>
              </a:solidFill>
              <a:latin typeface="Aparajita" pitchFamily="18" charset="0"/>
              <a:cs typeface="Aparajita" pitchFamily="18" charset="0"/>
            </a:endParaRP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 </a:t>
            </a:r>
            <a:r>
              <a:rPr lang="en-IN" b="1">
                <a:solidFill>
                  <a:srgbClr val="002060"/>
                </a:solidFill>
                <a:latin typeface="Aparajita" pitchFamily="18" charset="0"/>
                <a:cs typeface="Aparajita" pitchFamily="18" charset="0"/>
              </a:rPr>
              <a:t>सांस्कृतिक पर्यटन ( Cultural Tourism )</a:t>
            </a:r>
          </a:p>
        </p:txBody>
      </p:sp>
    </p:spTree>
    <p:extLst>
      <p:ext uri="{BB962C8B-B14F-4D97-AF65-F5344CB8AC3E}">
        <p14:creationId xmlns:p14="http://schemas.microsoft.com/office/powerpoint/2010/main" val="3224832205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208</TotalTime>
  <Words>1395</Words>
  <Application>Microsoft Office PowerPoint</Application>
  <PresentationFormat>On-screen Show (16:9)</PresentationFormat>
  <Paragraphs>196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Perfect</cp:lastModifiedBy>
  <cp:revision>34</cp:revision>
  <dcterms:created xsi:type="dcterms:W3CDTF">2020-07-30T06:48:39Z</dcterms:created>
  <dcterms:modified xsi:type="dcterms:W3CDTF">2023-03-20T18:25:47Z</dcterms:modified>
</cp:coreProperties>
</file>