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5" r:id="rId3"/>
    <p:sldId id="276" r:id="rId4"/>
    <p:sldId id="283" r:id="rId5"/>
    <p:sldId id="277" r:id="rId6"/>
    <p:sldId id="278" r:id="rId7"/>
    <p:sldId id="279" r:id="rId8"/>
    <p:sldId id="280" r:id="rId9"/>
    <p:sldId id="281" r:id="rId10"/>
    <p:sldId id="282"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9" d="100"/>
          <a:sy n="119" d="100"/>
        </p:scale>
        <p:origin x="137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93F46F-694F-4A2D-A95B-321F16AABDB4}" type="datetimeFigureOut">
              <a:rPr lang="en-US" smtClean="0"/>
              <a:pPr/>
              <a:t>10/4/2025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15AA26-68AD-4223-B79D-29AF6982D1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15AA26-68AD-4223-B79D-29AF6982D12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5F375A-47AD-46D7-BD69-96CFAD982996}" type="datetimeFigureOut">
              <a:rPr lang="en-US" smtClean="0"/>
              <a:pPr/>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5F375A-47AD-46D7-BD69-96CFAD982996}" type="datetimeFigureOut">
              <a:rPr lang="en-US" smtClean="0"/>
              <a:pPr/>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5F375A-47AD-46D7-BD69-96CFAD982996}" type="datetimeFigureOut">
              <a:rPr lang="en-US" smtClean="0"/>
              <a:pPr/>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5F375A-47AD-46D7-BD69-96CFAD982996}" type="datetimeFigureOut">
              <a:rPr lang="en-US" smtClean="0"/>
              <a:pPr/>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5F375A-47AD-46D7-BD69-96CFAD982996}" type="datetimeFigureOut">
              <a:rPr lang="en-US" smtClean="0"/>
              <a:pPr/>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5F375A-47AD-46D7-BD69-96CFAD982996}" type="datetimeFigureOut">
              <a:rPr lang="en-US" smtClean="0"/>
              <a:pPr/>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5F375A-47AD-46D7-BD69-96CFAD982996}" type="datetimeFigureOut">
              <a:rPr lang="en-US" smtClean="0"/>
              <a:pPr/>
              <a:t>10/4/2025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5F375A-47AD-46D7-BD69-96CFAD982996}" type="datetimeFigureOut">
              <a:rPr lang="en-US" smtClean="0"/>
              <a:pPr/>
              <a:t>10/4/2025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F375A-47AD-46D7-BD69-96CFAD982996}" type="datetimeFigureOut">
              <a:rPr lang="en-US" smtClean="0"/>
              <a:pPr/>
              <a:t>10/4/2025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5F375A-47AD-46D7-BD69-96CFAD982996}" type="datetimeFigureOut">
              <a:rPr lang="en-US" smtClean="0"/>
              <a:pPr/>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5F375A-47AD-46D7-BD69-96CFAD982996}" type="datetimeFigureOut">
              <a:rPr lang="en-US" smtClean="0"/>
              <a:pPr/>
              <a:t>10/4/2025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BDA4A-B2E5-48BB-A3BB-725AA47618E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5F375A-47AD-46D7-BD69-96CFAD982996}" type="datetimeFigureOut">
              <a:rPr lang="en-US" smtClean="0"/>
              <a:pPr/>
              <a:t>10/4/2025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BDA4A-B2E5-48BB-A3BB-725AA47618E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66800"/>
            <a:ext cx="9144000" cy="1470025"/>
          </a:xfrm>
        </p:spPr>
        <p:txBody>
          <a:bodyPr>
            <a:noAutofit/>
          </a:bodyPr>
          <a:lstStyle/>
          <a:p>
            <a:r>
              <a:rPr lang="en-US" sz="8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lgerian" pitchFamily="82" charset="0"/>
              </a:rPr>
              <a:t>MINERAL RESOURCES</a:t>
            </a:r>
          </a:p>
        </p:txBody>
      </p:sp>
      <p:sp>
        <p:nvSpPr>
          <p:cNvPr id="4" name="Rectangle 3"/>
          <p:cNvSpPr/>
          <p:nvPr/>
        </p:nvSpPr>
        <p:spPr>
          <a:xfrm>
            <a:off x="2819400" y="3143071"/>
            <a:ext cx="2586606" cy="1200329"/>
          </a:xfrm>
          <a:prstGeom prst="rect">
            <a:avLst/>
          </a:prstGeom>
        </p:spPr>
        <p:txBody>
          <a:bodyPr wrap="none">
            <a:spAutoFit/>
          </a:bodyPr>
          <a:lstStyle/>
          <a:p>
            <a:r>
              <a:rPr lang="en-US" sz="7200" b="1" dirty="0" smtClean="0">
                <a:ln w="18000">
                  <a:solidFill>
                    <a:schemeClr val="accent2">
                      <a:satMod val="140000"/>
                    </a:schemeClr>
                  </a:solidFill>
                  <a:prstDash val="solid"/>
                  <a:miter lim="800000"/>
                </a:ln>
                <a:solidFill>
                  <a:srgbClr val="FF0000"/>
                </a:solidFill>
                <a:effectLst>
                  <a:glow rad="139700">
                    <a:schemeClr val="accent2">
                      <a:satMod val="175000"/>
                      <a:alpha val="40000"/>
                    </a:schemeClr>
                  </a:glow>
                  <a:outerShdw blurRad="25500" dist="23000" dir="7020000" algn="tl">
                    <a:srgbClr val="000000">
                      <a:alpha val="50000"/>
                    </a:srgbClr>
                  </a:outerShdw>
                </a:effectLst>
              </a:rPr>
              <a:t>M.A.-</a:t>
            </a:r>
            <a:r>
              <a:rPr lang="en-US" sz="7200" b="1" dirty="0" smtClean="0">
                <a:ln w="18000">
                  <a:solidFill>
                    <a:schemeClr val="accent2">
                      <a:satMod val="140000"/>
                    </a:schemeClr>
                  </a:solidFill>
                  <a:prstDash val="solid"/>
                  <a:miter lim="800000"/>
                </a:ln>
                <a:solidFill>
                  <a:srgbClr val="FF0000"/>
                </a:solidFill>
                <a:effectLst>
                  <a:glow rad="139700">
                    <a:schemeClr val="accent2">
                      <a:satMod val="175000"/>
                      <a:alpha val="40000"/>
                    </a:schemeClr>
                  </a:glow>
                  <a:outerShdw blurRad="25500" dist="23000" dir="7020000" algn="tl">
                    <a:srgbClr val="000000">
                      <a:alpha val="50000"/>
                    </a:srgbClr>
                  </a:outerShdw>
                </a:effectLst>
              </a:rPr>
              <a:t>I</a:t>
            </a:r>
            <a:endParaRPr lang="en-US" sz="7200" b="1" dirty="0" smtClean="0">
              <a:ln w="18000">
                <a:solidFill>
                  <a:schemeClr val="accent2">
                    <a:satMod val="140000"/>
                  </a:schemeClr>
                </a:solidFill>
                <a:prstDash val="solid"/>
                <a:miter lim="800000"/>
              </a:ln>
              <a:solidFill>
                <a:srgbClr val="FF0000"/>
              </a:solidFill>
              <a:effectLst>
                <a:glow rad="139700">
                  <a:schemeClr val="accent2">
                    <a:satMod val="175000"/>
                    <a:alpha val="40000"/>
                  </a:schemeClr>
                </a:glow>
                <a:outerShdw blurRad="25500" dist="23000" dir="7020000" algn="tl">
                  <a:srgbClr val="000000">
                    <a:alpha val="50000"/>
                  </a:srgbClr>
                </a:outerShdw>
              </a:effectLst>
            </a:endParaRPr>
          </a:p>
        </p:txBody>
      </p:sp>
      <p:sp>
        <p:nvSpPr>
          <p:cNvPr id="5" name="Subtitle 4"/>
          <p:cNvSpPr>
            <a:spLocks noGrp="1"/>
          </p:cNvSpPr>
          <p:nvPr>
            <p:ph type="subTitle" idx="1"/>
          </p:nvPr>
        </p:nvSpPr>
        <p:spPr/>
        <p:txBody>
          <a:bodyPr/>
          <a:lstStyle/>
          <a:p>
            <a:endParaRPr lang="en-I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fontScale="90000"/>
          </a:bodyPr>
          <a:lstStyle/>
          <a:p>
            <a:r>
              <a:rPr lang="en-US" b="1" dirty="0" smtClean="0">
                <a:solidFill>
                  <a:srgbClr val="FF0000"/>
                </a:solidFill>
              </a:rPr>
              <a:t>(2) Mineral Oil and Natural Gas</a:t>
            </a:r>
            <a:endParaRPr lang="en-US" dirty="0">
              <a:solidFill>
                <a:srgbClr val="FF0000"/>
              </a:solidFill>
            </a:endParaRPr>
          </a:p>
        </p:txBody>
      </p:sp>
      <p:sp>
        <p:nvSpPr>
          <p:cNvPr id="3" name="Content Placeholder 2"/>
          <p:cNvSpPr>
            <a:spLocks noGrp="1"/>
          </p:cNvSpPr>
          <p:nvPr>
            <p:ph idx="1"/>
          </p:nvPr>
        </p:nvSpPr>
        <p:spPr>
          <a:xfrm>
            <a:off x="457200" y="914400"/>
            <a:ext cx="8458200" cy="5791200"/>
          </a:xfrm>
        </p:spPr>
        <p:txBody>
          <a:bodyPr>
            <a:normAutofit fontScale="55000" lnSpcReduction="20000"/>
          </a:bodyPr>
          <a:lstStyle/>
          <a:p>
            <a:r>
              <a:rPr lang="en-US" dirty="0" smtClean="0"/>
              <a:t>Subsurface minerals are mostly found in the oceanic crusts of continental shelves and include mineral oil and natural gas. Many countries have already started commercial production of petro­leum and natural gas. As regards the developed marine mineral resources, mineral oil and natural gas are the most developed marine mineral resources. There is great possibility of their expansion and development in future. Mineral oil and natural gas together contribute 90 per cent of all marine mineral resources. Offshore oil fields have been developed in the continental shelves of Mexican gulf, Persia gulf, North Sea, Norm Alaska, Mexico, South Californian coast, Arctic Sea, India, Brazil, Australia, Taiwan, Japan etc. Besides, offshore oilfields are being developed in Indonesia, east Africa, norm-west Africa, Tasma­nia, east Asia etc.</a:t>
            </a:r>
          </a:p>
          <a:p>
            <a:r>
              <a:rPr lang="en-US" dirty="0" smtClean="0"/>
              <a:t>Reserves of offshore mineral oil have been explored in the offshore regions of </a:t>
            </a:r>
            <a:r>
              <a:rPr lang="en-US" dirty="0" err="1" smtClean="0"/>
              <a:t>Konkan</a:t>
            </a:r>
            <a:r>
              <a:rPr lang="en-US" dirty="0" smtClean="0"/>
              <a:t> coast (Maharashtra), Gujarat coast, Malabar and </a:t>
            </a:r>
            <a:r>
              <a:rPr lang="en-US" dirty="0" err="1" smtClean="0"/>
              <a:t>Coromandal</a:t>
            </a:r>
            <a:r>
              <a:rPr lang="en-US" dirty="0" smtClean="0"/>
              <a:t> coasts, Krishna-Cauvery delta coast, </a:t>
            </a:r>
            <a:r>
              <a:rPr lang="en-US" dirty="0" err="1" smtClean="0"/>
              <a:t>Sundarban</a:t>
            </a:r>
            <a:r>
              <a:rPr lang="en-US" dirty="0" smtClean="0"/>
              <a:t> etc. From the standpoint of produc­tion, three offshore oil fields of India are most significant </a:t>
            </a:r>
            <a:r>
              <a:rPr lang="en-US" i="1" dirty="0" smtClean="0"/>
              <a:t>e.g. </a:t>
            </a:r>
            <a:r>
              <a:rPr lang="en-US" dirty="0" smtClean="0"/>
              <a:t>Bombay High, </a:t>
            </a:r>
            <a:r>
              <a:rPr lang="en-US" dirty="0" err="1" smtClean="0"/>
              <a:t>Bassein</a:t>
            </a:r>
            <a:r>
              <a:rPr lang="en-US" dirty="0" smtClean="0"/>
              <a:t> and </a:t>
            </a:r>
            <a:r>
              <a:rPr lang="en-US" dirty="0" err="1" smtClean="0"/>
              <a:t>Aliabet</a:t>
            </a:r>
            <a:r>
              <a:rPr lang="en-US" dirty="0" smtClean="0"/>
              <a:t>, Bombay (Mumbai) High offshore oil fields are located 176 km north-west of Mumbai and are spread over an area of 2,500 square </a:t>
            </a:r>
            <a:r>
              <a:rPr lang="en-US" dirty="0" err="1" smtClean="0"/>
              <a:t>kilometres</a:t>
            </a:r>
            <a:r>
              <a:rPr lang="en-US" dirty="0" smtClean="0"/>
              <a:t>. The estimated oil reserve is 200,000,000 </a:t>
            </a:r>
            <a:r>
              <a:rPr lang="en-US" dirty="0" err="1" smtClean="0"/>
              <a:t>tonnes</a:t>
            </a:r>
            <a:r>
              <a:rPr lang="en-US" dirty="0" smtClean="0"/>
              <a:t>. Production started in 1976 and oil is drilled from the depth of 1400 m. </a:t>
            </a:r>
            <a:r>
              <a:rPr lang="en-US" dirty="0" err="1" smtClean="0"/>
              <a:t>Bassein</a:t>
            </a:r>
            <a:r>
              <a:rPr lang="en-US" dirty="0" smtClean="0"/>
              <a:t> offshore oilfields are located to the south of Mumbai High, the production of which may be more man Mumbai High oilfields if fully developed. </a:t>
            </a:r>
            <a:r>
              <a:rPr lang="en-US" dirty="0" err="1" smtClean="0"/>
              <a:t>Aliabet</a:t>
            </a:r>
            <a:r>
              <a:rPr lang="en-US" dirty="0" smtClean="0"/>
              <a:t> offshore oilfields are located 45 km away from B </a:t>
            </a:r>
            <a:r>
              <a:rPr lang="en-US" dirty="0" err="1" smtClean="0"/>
              <a:t>havnagar</a:t>
            </a:r>
            <a:r>
              <a:rPr lang="en-US" dirty="0" smtClean="0"/>
              <a:t> in the Gulf of </a:t>
            </a:r>
            <a:r>
              <a:rPr lang="en-US" dirty="0" err="1" smtClean="0"/>
              <a:t>Khambat</a:t>
            </a:r>
            <a:r>
              <a:rPr lang="en-US" dirty="0" smtClean="0"/>
              <a:t>.</a:t>
            </a:r>
          </a:p>
          <a:p>
            <a:r>
              <a:rPr lang="en-US" dirty="0" smtClean="0"/>
              <a:t> </a:t>
            </a:r>
          </a:p>
          <a:p>
            <a:endParaRPr lang="en-US" dirty="0"/>
          </a:p>
        </p:txBody>
      </p:sp>
      <p:pic>
        <p:nvPicPr>
          <p:cNvPr id="3074" name="Picture 2" descr="C:\Documents and Settings\Administrator\Desktop\Ocean\Mineral Oil and Natural Gas.jpg"/>
          <p:cNvPicPr>
            <a:picLocks noChangeAspect="1" noChangeArrowheads="1"/>
          </p:cNvPicPr>
          <p:nvPr/>
        </p:nvPicPr>
        <p:blipFill>
          <a:blip r:embed="rId2" cstate="print"/>
          <a:srcRect/>
          <a:stretch>
            <a:fillRect/>
          </a:stretch>
        </p:blipFill>
        <p:spPr bwMode="auto">
          <a:xfrm>
            <a:off x="4572000" y="565150"/>
            <a:ext cx="4641850" cy="286385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126960" rIns="0" bIns="63480" numCol="1" anchor="ctr" anchorCtr="0" compatLnSpc="1">
            <a:prstTxWarp prst="textNoShape">
              <a:avLst/>
            </a:prstTxWarp>
            <a:spAutoFit/>
          </a:bodyPr>
          <a:lstStyle/>
          <a:p>
            <a:endParaRPr lang="en-US"/>
          </a:p>
        </p:txBody>
      </p:sp>
      <p:sp>
        <p:nvSpPr>
          <p:cNvPr id="1025" name="WordArt 1"/>
          <p:cNvSpPr>
            <a:spLocks noChangeArrowheads="1" noChangeShapeType="1" noTextEdit="1"/>
          </p:cNvSpPr>
          <p:nvPr/>
        </p:nvSpPr>
        <p:spPr bwMode="auto">
          <a:xfrm>
            <a:off x="762000" y="1600200"/>
            <a:ext cx="8001000" cy="3124200"/>
          </a:xfrm>
          <a:prstGeom prst="rect">
            <a:avLst/>
          </a:prstGeom>
        </p:spPr>
        <p:txBody>
          <a:bodyPr wrap="none" fromWordArt="1">
            <a:prstTxWarp prst="textCascadeUp">
              <a:avLst>
                <a:gd name="adj" fmla="val 44444"/>
              </a:avLst>
            </a:prstTxWarp>
            <a:scene3d>
              <a:camera prst="legacyObliqueTopRight"/>
              <a:lightRig rig="legacyHarsh3" dir="b"/>
            </a:scene3d>
            <a:sp3d extrusionH="430200" prstMaterial="legacyMatte">
              <a:extrusionClr>
                <a:srgbClr val="FF6600"/>
              </a:extrusionClr>
            </a:sp3d>
          </a:bodyPr>
          <a:lstStyle/>
          <a:p>
            <a:pPr algn="ctr" rtl="0"/>
            <a:r>
              <a:rPr lang="en-US" sz="3600" kern="10" spc="0" dirty="0" smtClean="0">
                <a:ln w="9525">
                  <a:round/>
                  <a:headEnd/>
                  <a:tailEnd/>
                </a:ln>
                <a:gradFill rotWithShape="0">
                  <a:gsLst>
                    <a:gs pos="0">
                      <a:srgbClr val="FFE701"/>
                    </a:gs>
                    <a:gs pos="100000">
                      <a:srgbClr val="FE3E02"/>
                    </a:gs>
                  </a:gsLst>
                  <a:lin ang="5400000" scaled="1"/>
                </a:gradFill>
                <a:effectLst/>
                <a:latin typeface="Impact"/>
              </a:rPr>
              <a:t>Thank You</a:t>
            </a:r>
            <a:endParaRPr lang="en-US" sz="3600" kern="10" spc="0" dirty="0">
              <a:ln w="9525">
                <a:round/>
                <a:headEnd/>
                <a:tailEnd/>
              </a:ln>
              <a:gradFill rotWithShape="0">
                <a:gsLst>
                  <a:gs pos="0">
                    <a:srgbClr val="FFE701"/>
                  </a:gs>
                  <a:gs pos="100000">
                    <a:srgbClr val="FE3E02"/>
                  </a:gs>
                </a:gsLst>
                <a:lin ang="5400000" scaled="1"/>
              </a:gradFill>
              <a:effectLst/>
              <a:latin typeface="Impact"/>
            </a:endParaRPr>
          </a:p>
        </p:txBody>
      </p:sp>
      <p:sp>
        <p:nvSpPr>
          <p:cNvPr id="1027" name="Rectangle 3"/>
          <p:cNvSpPr>
            <a:spLocks noChangeArrowheads="1"/>
          </p:cNvSpPr>
          <p:nvPr/>
        </p:nvSpPr>
        <p:spPr bwMode="auto">
          <a:xfrm>
            <a:off x="0" y="1685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1" i="1" u="none" strike="noStrike" cap="none" normalizeH="0" baseline="0" smtClean="0">
              <a:ln>
                <a:noFill/>
              </a:ln>
              <a:solidFill>
                <a:srgbClr val="943634"/>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ransition>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checkerboard(across)">
                                      <p:cBhvr>
                                        <p:cTn id="7"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57200"/>
          </a:xfrm>
        </p:spPr>
        <p:txBody>
          <a:bodyPr>
            <a:normAutofit fontScale="90000"/>
          </a:bodyPr>
          <a:lstStyle/>
          <a:p>
            <a:pPr lvl="0"/>
            <a:r>
              <a:rPr lang="en-US" b="1" dirty="0" smtClean="0">
                <a:solidFill>
                  <a:srgbClr val="FF0000"/>
                </a:solidFill>
              </a:rPr>
              <a:t>1. Minerals Dissolved in Seawater    </a:t>
            </a:r>
            <a:endParaRPr lang="en-US" dirty="0">
              <a:solidFill>
                <a:srgbClr val="FF0000"/>
              </a:solidFill>
            </a:endParaRPr>
          </a:p>
        </p:txBody>
      </p:sp>
      <p:sp>
        <p:nvSpPr>
          <p:cNvPr id="3" name="Content Placeholder 2"/>
          <p:cNvSpPr>
            <a:spLocks noGrp="1"/>
          </p:cNvSpPr>
          <p:nvPr>
            <p:ph idx="1"/>
          </p:nvPr>
        </p:nvSpPr>
        <p:spPr>
          <a:xfrm>
            <a:off x="457200" y="609600"/>
            <a:ext cx="8686800" cy="6096000"/>
          </a:xfrm>
        </p:spPr>
        <p:txBody>
          <a:bodyPr>
            <a:noAutofit/>
          </a:bodyPr>
          <a:lstStyle/>
          <a:p>
            <a:r>
              <a:rPr lang="en-US" sz="2400" dirty="0" smtClean="0"/>
              <a:t>salt, bromine, magnesium, gold, zinc, uranium, thorium </a:t>
            </a:r>
          </a:p>
          <a:p>
            <a:r>
              <a:rPr lang="en-US" sz="2400" dirty="0" smtClean="0"/>
              <a:t>one cubic kilometer of seawater contains 41.25 million </a:t>
            </a:r>
            <a:r>
              <a:rPr lang="en-US" sz="2400" dirty="0" err="1" smtClean="0"/>
              <a:t>tonnes</a:t>
            </a:r>
            <a:r>
              <a:rPr lang="en-US" sz="2400" dirty="0" smtClean="0"/>
              <a:t> of solid materials in dissolved form. </a:t>
            </a:r>
          </a:p>
          <a:p>
            <a:pPr lvl="0"/>
            <a:r>
              <a:rPr lang="en-US" sz="2400" dirty="0" smtClean="0"/>
              <a:t>Salt- 85 per cent of salt dissolved in seawater is constituted by sodium and chlorine.</a:t>
            </a:r>
          </a:p>
          <a:p>
            <a:pPr lvl="0"/>
            <a:r>
              <a:rPr lang="en-US" sz="2400" dirty="0" smtClean="0"/>
              <a:t>1/3 of total world salt is manufactured through evaporation method.</a:t>
            </a:r>
          </a:p>
          <a:p>
            <a:pPr lvl="0"/>
            <a:r>
              <a:rPr lang="en-US" sz="2400" dirty="0" smtClean="0"/>
              <a:t>In India – Gujarat (50 %) , Maharashtra and Tamil Nadu.</a:t>
            </a:r>
          </a:p>
          <a:p>
            <a:pPr lvl="0"/>
            <a:r>
              <a:rPr lang="en-US" sz="2400" dirty="0" smtClean="0"/>
              <a:t>Refined Seawater is called as manufactured water. </a:t>
            </a:r>
          </a:p>
          <a:p>
            <a:pPr lvl="0"/>
            <a:r>
              <a:rPr lang="en-US" sz="2400" dirty="0" smtClean="0"/>
              <a:t>Most demand in the coastal countries of warm arid regions due to rapid rate of urbanization. </a:t>
            </a:r>
          </a:p>
          <a:p>
            <a:pPr lvl="0"/>
            <a:r>
              <a:rPr lang="en-US" sz="2400" dirty="0" smtClean="0"/>
              <a:t>several techniques of desalinization have been developed.</a:t>
            </a:r>
          </a:p>
          <a:p>
            <a:pPr lvl="0"/>
            <a:r>
              <a:rPr lang="en-US" sz="2400" dirty="0" smtClean="0"/>
              <a:t>estimate 4 grams of gold in every one million </a:t>
            </a:r>
            <a:r>
              <a:rPr lang="en-US" sz="2400" dirty="0" err="1" smtClean="0"/>
              <a:t>tonnes</a:t>
            </a:r>
            <a:r>
              <a:rPr lang="en-US" sz="2400" dirty="0" smtClean="0"/>
              <a:t> of seawater.</a:t>
            </a:r>
          </a:p>
          <a:p>
            <a:pPr lvl="0"/>
            <a:r>
              <a:rPr lang="en-US" sz="2400" dirty="0" smtClean="0"/>
              <a:t>Total Ocean-estimated  5 million </a:t>
            </a:r>
            <a:r>
              <a:rPr lang="en-US" sz="2400" dirty="0" err="1" smtClean="0"/>
              <a:t>tonnes</a:t>
            </a:r>
            <a:r>
              <a:rPr lang="en-US" sz="2400" dirty="0" smtClean="0"/>
              <a:t>. </a:t>
            </a:r>
          </a:p>
          <a:p>
            <a:r>
              <a:rPr lang="en-US" sz="2400" b="1" dirty="0" smtClean="0"/>
              <a:t> </a:t>
            </a:r>
            <a:endParaRPr lang="en-US" sz="2400" dirty="0" smtClean="0"/>
          </a:p>
          <a:p>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lvl="0"/>
            <a:r>
              <a:rPr lang="en-US" b="1" dirty="0" smtClean="0">
                <a:solidFill>
                  <a:srgbClr val="FF0000"/>
                </a:solidFill>
              </a:rPr>
              <a:t>2. Minerals of Sea Deposits</a:t>
            </a:r>
            <a:endParaRPr lang="en-US" dirty="0">
              <a:solidFill>
                <a:srgbClr val="FF0000"/>
              </a:solidFill>
            </a:endParaRPr>
          </a:p>
        </p:txBody>
      </p:sp>
      <p:sp>
        <p:nvSpPr>
          <p:cNvPr id="3" name="Content Placeholder 2"/>
          <p:cNvSpPr>
            <a:spLocks noGrp="1"/>
          </p:cNvSpPr>
          <p:nvPr>
            <p:ph idx="1"/>
          </p:nvPr>
        </p:nvSpPr>
        <p:spPr>
          <a:xfrm>
            <a:off x="457200" y="1295400"/>
            <a:ext cx="8382000" cy="5257800"/>
          </a:xfrm>
        </p:spPr>
        <p:txBody>
          <a:bodyPr>
            <a:normAutofit/>
          </a:bodyPr>
          <a:lstStyle/>
          <a:p>
            <a:pPr>
              <a:buNone/>
            </a:pPr>
            <a:r>
              <a:rPr lang="en-US" b="1" dirty="0" smtClean="0">
                <a:solidFill>
                  <a:srgbClr val="FF0000"/>
                </a:solidFill>
              </a:rPr>
              <a:t>On the basis of sources and location</a:t>
            </a:r>
            <a:r>
              <a:rPr lang="en-US" dirty="0" smtClean="0">
                <a:solidFill>
                  <a:srgbClr val="FF0000"/>
                </a:solidFill>
              </a:rPr>
              <a:t> </a:t>
            </a:r>
            <a:r>
              <a:rPr lang="en-US" dirty="0" smtClean="0"/>
              <a:t>minerals of sea deposits are divided into two categories viz.</a:t>
            </a:r>
          </a:p>
          <a:p>
            <a:pPr marL="514350" lvl="0" indent="-514350">
              <a:buFont typeface="+mj-lt"/>
              <a:buAutoNum type="alphaUcPeriod"/>
            </a:pPr>
            <a:r>
              <a:rPr lang="en-US" b="1" dirty="0" smtClean="0">
                <a:solidFill>
                  <a:srgbClr val="0000FF"/>
                </a:solidFill>
              </a:rPr>
              <a:t>Minerals of the Deposits on continental shelves and slopes</a:t>
            </a:r>
            <a:endParaRPr lang="en-US" dirty="0" smtClean="0">
              <a:solidFill>
                <a:srgbClr val="0000FF"/>
              </a:solidFill>
            </a:endParaRPr>
          </a:p>
          <a:p>
            <a:pPr marL="514350" lvl="0" indent="-514350">
              <a:buFont typeface="+mj-lt"/>
              <a:buAutoNum type="alphaUcPeriod"/>
            </a:pPr>
            <a:r>
              <a:rPr lang="en-US" b="1" dirty="0" smtClean="0">
                <a:solidFill>
                  <a:srgbClr val="0000FF"/>
                </a:solidFill>
              </a:rPr>
              <a:t>Minerals of Deep Ocean bottom deposits</a:t>
            </a:r>
            <a:endParaRPr lang="en-US" dirty="0" smtClean="0">
              <a:solidFill>
                <a:srgbClr val="0000FF"/>
              </a:solidFill>
            </a:endParaRP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2"/>
          <a:srcRect/>
          <a:stretch>
            <a:fillRect/>
          </a:stretch>
        </p:blipFill>
        <p:spPr bwMode="auto">
          <a:xfrm>
            <a:off x="-13947" y="152399"/>
            <a:ext cx="9157947" cy="5966693"/>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b="1" dirty="0" smtClean="0">
                <a:solidFill>
                  <a:srgbClr val="FF0000"/>
                </a:solidFill>
              </a:rPr>
              <a:t>A) Minerals of the Deposits on continental shelves and slopes</a:t>
            </a:r>
            <a:endParaRPr lang="en-US" dirty="0">
              <a:solidFill>
                <a:srgbClr val="FF0000"/>
              </a:solidFill>
            </a:endParaRPr>
          </a:p>
        </p:txBody>
      </p:sp>
      <p:sp>
        <p:nvSpPr>
          <p:cNvPr id="3" name="Content Placeholder 2"/>
          <p:cNvSpPr>
            <a:spLocks noGrp="1"/>
          </p:cNvSpPr>
          <p:nvPr>
            <p:ph idx="1"/>
          </p:nvPr>
        </p:nvSpPr>
        <p:spPr>
          <a:xfrm>
            <a:off x="457200" y="1295400"/>
            <a:ext cx="8534400" cy="5410200"/>
          </a:xfrm>
        </p:spPr>
        <p:txBody>
          <a:bodyPr>
            <a:noAutofit/>
          </a:bodyPr>
          <a:lstStyle/>
          <a:p>
            <a:r>
              <a:rPr lang="en-US" sz="1600" dirty="0" smtClean="0"/>
              <a:t>Minerals of the Deposits on continental shelves and slopes</a:t>
            </a:r>
            <a:r>
              <a:rPr lang="en-US" sz="1600" b="1" dirty="0" smtClean="0"/>
              <a:t> </a:t>
            </a:r>
            <a:r>
              <a:rPr lang="en-US" sz="1600" dirty="0" smtClean="0"/>
              <a:t>include zircon, monazite, magnetite, gold placer, diamond, platinum, </a:t>
            </a:r>
            <a:r>
              <a:rPr lang="en-US" sz="1600" dirty="0" err="1" smtClean="0"/>
              <a:t>sulpher</a:t>
            </a:r>
            <a:r>
              <a:rPr lang="en-US" sz="1600" dirty="0" smtClean="0"/>
              <a:t>, phosphoresce and several types of building materials (like sands, grav­els, boulders etc.). </a:t>
            </a:r>
          </a:p>
          <a:p>
            <a:pPr lvl="0"/>
            <a:r>
              <a:rPr lang="en-US" sz="1600" dirty="0" smtClean="0"/>
              <a:t>Monazite reserves are found in the coastal areas of India, United States of America, Brazil, Sri Lanka, Australia and New Zealand. India has the largest reserve of monazite of the world (90 per cent) in the placer deposits of Kerala coast. </a:t>
            </a:r>
          </a:p>
          <a:p>
            <a:pPr lvl="0"/>
            <a:r>
              <a:rPr lang="en-US" sz="1600" dirty="0" smtClean="0"/>
              <a:t>About 29 per cent of </a:t>
            </a:r>
            <a:r>
              <a:rPr lang="en-US" sz="1600" dirty="0" err="1" smtClean="0"/>
              <a:t>rutile</a:t>
            </a:r>
            <a:r>
              <a:rPr lang="en-US" sz="1600" dirty="0" smtClean="0"/>
              <a:t> mineral of the world is found in Australian coast areas. In fact, </a:t>
            </a:r>
            <a:r>
              <a:rPr lang="en-US" sz="1600" dirty="0" err="1" smtClean="0"/>
              <a:t>rutile</a:t>
            </a:r>
            <a:r>
              <a:rPr lang="en-US" sz="1600" dirty="0" smtClean="0"/>
              <a:t> is titanium dioxide and is used for coating on welded rods. </a:t>
            </a:r>
          </a:p>
          <a:p>
            <a:pPr lvl="0"/>
            <a:r>
              <a:rPr lang="en-US" sz="1600" dirty="0" err="1" smtClean="0"/>
              <a:t>Magnetites</a:t>
            </a:r>
            <a:r>
              <a:rPr lang="en-US" sz="1600" dirty="0" smtClean="0"/>
              <a:t> are associated with volcanic rocks and thus these are found in those continental shelves and slopes which are characterized by </a:t>
            </a:r>
            <a:r>
              <a:rPr lang="en-US" sz="1600" dirty="0" err="1" smtClean="0"/>
              <a:t>valucanicity</a:t>
            </a:r>
            <a:r>
              <a:rPr lang="en-US" sz="1600" dirty="0" smtClean="0"/>
              <a:t>. </a:t>
            </a:r>
            <a:r>
              <a:rPr lang="en-US" sz="1600" dirty="0" err="1" smtClean="0"/>
              <a:t>Magnetites</a:t>
            </a:r>
            <a:r>
              <a:rPr lang="en-US" sz="1600" dirty="0" smtClean="0"/>
              <a:t> are, thus, found along the circum-Pacific volcanic belt </a:t>
            </a:r>
            <a:r>
              <a:rPr lang="en-US" sz="1600" i="1" dirty="0" smtClean="0"/>
              <a:t>i.e. </a:t>
            </a:r>
            <a:r>
              <a:rPr lang="en-US" sz="1600" dirty="0" smtClean="0"/>
              <a:t>along the western coastal areas of North and South America and eastern coasts of Asia. Japan coastal areas are estimated to have a magnetite reserve of 36 million </a:t>
            </a:r>
            <a:r>
              <a:rPr lang="en-US" sz="1600" dirty="0" err="1" smtClean="0"/>
              <a:t>tonnes</a:t>
            </a:r>
            <a:r>
              <a:rPr lang="en-US" sz="1600" dirty="0" smtClean="0"/>
              <a:t>. </a:t>
            </a:r>
          </a:p>
          <a:p>
            <a:pPr lvl="0"/>
            <a:r>
              <a:rPr lang="en-US" sz="1600" dirty="0" err="1" smtClean="0"/>
              <a:t>Cassiterite</a:t>
            </a:r>
            <a:r>
              <a:rPr lang="en-US" sz="1600" dirty="0" smtClean="0"/>
              <a:t> is a type of tin which is separated due to weathering of granites. Maximum reserves of </a:t>
            </a:r>
            <a:r>
              <a:rPr lang="en-US" sz="1600" dirty="0" err="1" smtClean="0"/>
              <a:t>cassitierites</a:t>
            </a:r>
            <a:r>
              <a:rPr lang="en-US" sz="1600" dirty="0" smtClean="0"/>
              <a:t> are found in the coastal areas of Thailand, </a:t>
            </a:r>
            <a:r>
              <a:rPr lang="en-US" sz="1600" dirty="0" err="1" smtClean="0"/>
              <a:t>Malasia</a:t>
            </a:r>
            <a:r>
              <a:rPr lang="en-US" sz="1600" dirty="0" smtClean="0"/>
              <a:t> and Indonesia. </a:t>
            </a:r>
          </a:p>
          <a:p>
            <a:pPr lvl="0"/>
            <a:r>
              <a:rPr lang="en-US" sz="1600" dirty="0" smtClean="0"/>
              <a:t>Gold deposits are found in the continental shelves of Alaska and Oregon (USA), Chile, South Africa and Australia but its extraction is commercially not beneficial because of extraction cost. </a:t>
            </a:r>
          </a:p>
          <a:p>
            <a:pPr lvl="0"/>
            <a:r>
              <a:rPr lang="en-US" sz="1600" dirty="0" err="1" smtClean="0"/>
              <a:t>Phosphorites</a:t>
            </a:r>
            <a:r>
              <a:rPr lang="en-US" sz="1600" dirty="0" smtClean="0"/>
              <a:t> are mixed with </a:t>
            </a:r>
            <a:r>
              <a:rPr lang="en-US" sz="1600" dirty="0" err="1" smtClean="0"/>
              <a:t>muds</a:t>
            </a:r>
            <a:r>
              <a:rPr lang="en-US" sz="1600" dirty="0" smtClean="0"/>
              <a:t> and sands of continental shelves and slopes and are found in nodule form. </a:t>
            </a:r>
            <a:r>
              <a:rPr lang="en-US" sz="1600" dirty="0" err="1" smtClean="0"/>
              <a:t>Phosphorites</a:t>
            </a:r>
            <a:r>
              <a:rPr lang="en-US" sz="1600" dirty="0" smtClean="0"/>
              <a:t> are used for the manufacturing of fertilizers. Their estimated world reserves are 50 million </a:t>
            </a:r>
            <a:r>
              <a:rPr lang="en-US" sz="1600" dirty="0" err="1" smtClean="0"/>
              <a:t>tonnes</a:t>
            </a:r>
            <a:r>
              <a:rPr lang="en-US" sz="1600" dirty="0" smtClean="0"/>
              <a:t>, which are found in the continental shelves of Mexico, Peru, Australia, Japan and South Africa and their extraction at commercial level has yet to be started.</a:t>
            </a: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534400" cy="685800"/>
          </a:xfrm>
        </p:spPr>
        <p:txBody>
          <a:bodyPr>
            <a:noAutofit/>
          </a:bodyPr>
          <a:lstStyle/>
          <a:p>
            <a:r>
              <a:rPr lang="en-US" sz="4000" dirty="0" smtClean="0">
                <a:solidFill>
                  <a:srgbClr val="FF0000"/>
                </a:solidFill>
              </a:rPr>
              <a:t>B)  </a:t>
            </a:r>
            <a:r>
              <a:rPr lang="en-US" sz="4000" b="1" dirty="0" smtClean="0">
                <a:solidFill>
                  <a:srgbClr val="FF0000"/>
                </a:solidFill>
              </a:rPr>
              <a:t>Minerals of Deep Ocean bottom deposits</a:t>
            </a:r>
            <a:endParaRPr lang="en-US" sz="4000" dirty="0">
              <a:solidFill>
                <a:srgbClr val="FF0000"/>
              </a:solidFill>
            </a:endParaRPr>
          </a:p>
        </p:txBody>
      </p:sp>
      <p:sp>
        <p:nvSpPr>
          <p:cNvPr id="3" name="Content Placeholder 2"/>
          <p:cNvSpPr>
            <a:spLocks noGrp="1"/>
          </p:cNvSpPr>
          <p:nvPr>
            <p:ph idx="1"/>
          </p:nvPr>
        </p:nvSpPr>
        <p:spPr>
          <a:xfrm>
            <a:off x="457200" y="1143000"/>
            <a:ext cx="8458200" cy="5486400"/>
          </a:xfrm>
        </p:spPr>
        <p:txBody>
          <a:bodyPr>
            <a:normAutofit fontScale="70000" lnSpcReduction="20000"/>
          </a:bodyPr>
          <a:lstStyle/>
          <a:p>
            <a:pPr>
              <a:buNone/>
            </a:pPr>
            <a:r>
              <a:rPr lang="en-US" sz="4000" b="1" dirty="0" smtClean="0">
                <a:solidFill>
                  <a:srgbClr val="FF0000"/>
                </a:solidFill>
              </a:rPr>
              <a:t>1) Manganese nodules</a:t>
            </a:r>
            <a:endParaRPr lang="en-US" sz="4000" dirty="0" smtClean="0">
              <a:solidFill>
                <a:srgbClr val="FF0000"/>
              </a:solidFill>
            </a:endParaRPr>
          </a:p>
          <a:p>
            <a:r>
              <a:rPr lang="en-US" dirty="0" smtClean="0"/>
              <a:t>Manganese nodules are the most significant miner­als to be found in the ocean bottom deposits. manganese nodules </a:t>
            </a:r>
            <a:r>
              <a:rPr lang="en-US" dirty="0" err="1" smtClean="0"/>
              <a:t>upto</a:t>
            </a:r>
            <a:r>
              <a:rPr lang="en-US" dirty="0" smtClean="0"/>
              <a:t> the depth of 4000 m. It may be pointed out that manganese nodules comprise several minerals like nickel, copper, cobalt, lead, zinc, iron, silicon but there is maximum percentage of iron and manganese. Blake plateau is the second largest area of manganese nodules. These are derived through two most prevalent techniques </a:t>
            </a:r>
            <a:r>
              <a:rPr lang="en-US" i="1" dirty="0" smtClean="0"/>
              <a:t>e.g. </a:t>
            </a:r>
            <a:r>
              <a:rPr lang="en-US" dirty="0" smtClean="0"/>
              <a:t>(</a:t>
            </a:r>
            <a:r>
              <a:rPr lang="en-US" dirty="0" err="1" smtClean="0"/>
              <a:t>i</a:t>
            </a:r>
            <a:r>
              <a:rPr lang="en-US" dirty="0" smtClean="0"/>
              <a:t>) air lift technique, and (ii) continuous bucket line system. Commer­cial mining of manganese nodules has not devel­oped because of very high mining cost. Fig. 17.2 depicts world distribution of manganese nodules up to the depth of 4000 m. It may be pointed out that manganese nodules comprise several minerals like nickel, copper, cobalt, lead, zinc, iron, silicon but there is maximum percentage of iron and manganese. Blake plateau is the second largest area of manganese nodules. These are derived through two most prevalent techniques </a:t>
            </a:r>
            <a:r>
              <a:rPr lang="en-US" i="1" dirty="0" smtClean="0"/>
              <a:t>e.g. </a:t>
            </a:r>
            <a:r>
              <a:rPr lang="en-US" dirty="0" smtClean="0"/>
              <a:t>(</a:t>
            </a:r>
            <a:r>
              <a:rPr lang="en-US" dirty="0" err="1" smtClean="0"/>
              <a:t>i</a:t>
            </a:r>
            <a:r>
              <a:rPr lang="en-US" dirty="0" smtClean="0"/>
              <a:t>) air lift technique, and (ii) continuous bucket line system. Commer­cial mining of manganese nodules has not devel­oped because of very high mining cost. Fig. 17.2 depicts world distribution of manganese nodules.</a:t>
            </a:r>
          </a:p>
          <a:p>
            <a:endParaRPr lang="en-US" dirty="0"/>
          </a:p>
        </p:txBody>
      </p:sp>
      <p:pic>
        <p:nvPicPr>
          <p:cNvPr id="6146" name="Picture 2" descr="C:\Documents and Settings\Administrator\Desktop\Ocean\sediment_deposits.gif"/>
          <p:cNvPicPr>
            <a:picLocks noChangeAspect="1" noChangeArrowheads="1"/>
          </p:cNvPicPr>
          <p:nvPr/>
        </p:nvPicPr>
        <p:blipFill>
          <a:blip r:embed="rId2"/>
          <a:srcRect/>
          <a:stretch>
            <a:fillRect/>
          </a:stretch>
        </p:blipFill>
        <p:spPr bwMode="auto">
          <a:xfrm>
            <a:off x="2562225" y="2019300"/>
            <a:ext cx="4019550" cy="28194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dirty="0" smtClean="0">
                <a:solidFill>
                  <a:srgbClr val="FF0000"/>
                </a:solidFill>
              </a:rPr>
              <a:t>(2) Cobalt</a:t>
            </a:r>
            <a:endParaRPr lang="en-US" dirty="0">
              <a:solidFill>
                <a:srgbClr val="FF0000"/>
              </a:solidFill>
            </a:endParaRPr>
          </a:p>
        </p:txBody>
      </p:sp>
      <p:sp>
        <p:nvSpPr>
          <p:cNvPr id="3" name="Content Placeholder 2"/>
          <p:cNvSpPr>
            <a:spLocks noGrp="1"/>
          </p:cNvSpPr>
          <p:nvPr>
            <p:ph idx="1"/>
          </p:nvPr>
        </p:nvSpPr>
        <p:spPr>
          <a:xfrm>
            <a:off x="457200" y="838200"/>
            <a:ext cx="8534400" cy="5867400"/>
          </a:xfrm>
        </p:spPr>
        <p:txBody>
          <a:bodyPr>
            <a:normAutofit fontScale="85000" lnSpcReduction="10000"/>
          </a:bodyPr>
          <a:lstStyle/>
          <a:p>
            <a:r>
              <a:rPr lang="en-US" dirty="0" smtClean="0"/>
              <a:t>Cobalt is a strategic mineral because of its use in military aircrafts (jet fighter planes) mainly in manufacturing aircraft engines, and in other industries. Cobalt-rich marine deposits have been discovered to be associated with seamounts, </a:t>
            </a:r>
            <a:r>
              <a:rPr lang="en-US" dirty="0" err="1" smtClean="0"/>
              <a:t>guyots</a:t>
            </a:r>
            <a:r>
              <a:rPr lang="en-US" dirty="0" smtClean="0"/>
              <a:t> and some islands. There is very rich cobalt deposit in the territorial sea and exclusive economic zone around Hawaiian Islands in the Pacific Ocean. Seamounts in the Pacific Ocean carry large deposits of cobalt as each seamount is expected to have 3 to 4 billion metric tones of cobalt ore. economic zone around Hawaiian Islands in the Pacific Ocean. Seamounts in the Pacific Ocean carry large deposits of cobalt as each seamount is expected to have 3 to 4 billion metric tones of cobalt ore. </a:t>
            </a:r>
          </a:p>
          <a:p>
            <a:endParaRPr lang="en-US" dirty="0"/>
          </a:p>
        </p:txBody>
      </p:sp>
      <p:pic>
        <p:nvPicPr>
          <p:cNvPr id="5122" name="Picture 2" descr="C:\Documents and Settings\Administrator\Desktop\Ocean\Map.jpg"/>
          <p:cNvPicPr>
            <a:picLocks noChangeAspect="1" noChangeArrowheads="1"/>
          </p:cNvPicPr>
          <p:nvPr/>
        </p:nvPicPr>
        <p:blipFill>
          <a:blip r:embed="rId2"/>
          <a:srcRect/>
          <a:stretch>
            <a:fillRect/>
          </a:stretch>
        </p:blipFill>
        <p:spPr bwMode="auto">
          <a:xfrm>
            <a:off x="3067050" y="676275"/>
            <a:ext cx="9048750" cy="550545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normAutofit/>
          </a:bodyPr>
          <a:lstStyle/>
          <a:p>
            <a:r>
              <a:rPr lang="en-US" b="1" dirty="0" smtClean="0">
                <a:solidFill>
                  <a:srgbClr val="FF0000"/>
                </a:solidFill>
              </a:rPr>
              <a:t>3) Phosphate</a:t>
            </a:r>
            <a:endParaRPr lang="en-US" dirty="0">
              <a:solidFill>
                <a:srgbClr val="FF0000"/>
              </a:solidFill>
            </a:endParaRPr>
          </a:p>
        </p:txBody>
      </p:sp>
      <p:sp>
        <p:nvSpPr>
          <p:cNvPr id="3" name="Content Placeholder 2"/>
          <p:cNvSpPr>
            <a:spLocks noGrp="1"/>
          </p:cNvSpPr>
          <p:nvPr>
            <p:ph idx="1"/>
          </p:nvPr>
        </p:nvSpPr>
        <p:spPr>
          <a:xfrm>
            <a:off x="457200" y="838200"/>
            <a:ext cx="8458200" cy="5791200"/>
          </a:xfrm>
        </p:spPr>
        <p:txBody>
          <a:bodyPr>
            <a:normAutofit fontScale="70000" lnSpcReduction="20000"/>
          </a:bodyPr>
          <a:lstStyle/>
          <a:p>
            <a:r>
              <a:rPr lang="en-US" dirty="0" smtClean="0"/>
              <a:t>Since phosphate is the result of organic matter, it is customary to believe that phosphates would be abundantly found in those areas of the oceans where biological activities are very high. Thus, phosphates are found in the shallow water zone of continental shelves and other offshore regions where depth of seawater does not exceed 1000 meters. The coastal waters of upwelling zone accounts for large deposits of phosphates. It may be mentioned that phosphate is very essential element as it is required by both plants and animals including man. Phosphate rocks are also found on land areas and are extensively used for manufacturing phosphate fertilizers. Phosphate, are generally found in the form of </a:t>
            </a:r>
            <a:r>
              <a:rPr lang="en-US" dirty="0" err="1" smtClean="0"/>
              <a:t>phosphoritic</a:t>
            </a:r>
            <a:r>
              <a:rPr lang="en-US" dirty="0" smtClean="0"/>
              <a:t> nodules on shallow </a:t>
            </a:r>
            <a:r>
              <a:rPr lang="en-US" dirty="0" err="1" smtClean="0"/>
              <a:t>seabeds</a:t>
            </a:r>
            <a:r>
              <a:rPr lang="en-US" dirty="0" smtClean="0"/>
              <a:t>.</a:t>
            </a:r>
          </a:p>
          <a:p>
            <a:pPr>
              <a:buNone/>
            </a:pPr>
            <a:r>
              <a:rPr lang="en-US" b="1" dirty="0" smtClean="0">
                <a:solidFill>
                  <a:srgbClr val="FF0000"/>
                </a:solidFill>
              </a:rPr>
              <a:t>There are three important areas of marine phosphate:</a:t>
            </a:r>
            <a:endParaRPr lang="en-US" dirty="0" smtClean="0">
              <a:solidFill>
                <a:srgbClr val="FF0000"/>
              </a:solidFill>
            </a:endParaRPr>
          </a:p>
          <a:p>
            <a:pPr marL="514350" lvl="0" indent="-514350">
              <a:buFont typeface="+mj-lt"/>
              <a:buAutoNum type="arabicPeriod"/>
            </a:pPr>
            <a:r>
              <a:rPr lang="en-US" b="1" dirty="0" smtClean="0">
                <a:solidFill>
                  <a:srgbClr val="0000FF"/>
                </a:solidFill>
              </a:rPr>
              <a:t>off the coast of Morocco</a:t>
            </a:r>
          </a:p>
          <a:p>
            <a:pPr marL="514350" lvl="0" indent="-514350">
              <a:buFont typeface="+mj-lt"/>
              <a:buAutoNum type="arabicPeriod"/>
            </a:pPr>
            <a:r>
              <a:rPr lang="en-US" b="1" dirty="0" smtClean="0">
                <a:solidFill>
                  <a:srgbClr val="0000FF"/>
                </a:solidFill>
              </a:rPr>
              <a:t>off the coast of southern California (USA)</a:t>
            </a:r>
          </a:p>
          <a:p>
            <a:pPr marL="514350" lvl="0" indent="-514350">
              <a:buFont typeface="+mj-lt"/>
              <a:buAutoNum type="arabicPeriod"/>
            </a:pPr>
            <a:r>
              <a:rPr lang="en-US" b="1" dirty="0" smtClean="0">
                <a:solidFill>
                  <a:srgbClr val="0000FF"/>
                </a:solidFill>
              </a:rPr>
              <a:t>off the coast of Carolinas (USA)</a:t>
            </a:r>
          </a:p>
          <a:p>
            <a:pPr lvl="0"/>
            <a:r>
              <a:rPr lang="en-US" dirty="0" smtClean="0"/>
              <a:t>small deposits around </a:t>
            </a:r>
            <a:r>
              <a:rPr lang="en-US" dirty="0" err="1" smtClean="0"/>
              <a:t>Nausu</a:t>
            </a:r>
            <a:r>
              <a:rPr lang="en-US" dirty="0" smtClean="0"/>
              <a:t> Island (small­est independent nation, area of the country = 5000 acres) in the Pacific Ocean</a:t>
            </a:r>
          </a:p>
          <a:p>
            <a:endParaRPr lang="en-US" dirty="0"/>
          </a:p>
        </p:txBody>
      </p:sp>
      <p:pic>
        <p:nvPicPr>
          <p:cNvPr id="1026" name="Picture 2" descr="C:\Documents and Settings\Administrator\Desktop\Ocean\ocean phosphate.png"/>
          <p:cNvPicPr>
            <a:picLocks noChangeAspect="1" noChangeArrowheads="1"/>
          </p:cNvPicPr>
          <p:nvPr/>
        </p:nvPicPr>
        <p:blipFill>
          <a:blip r:embed="rId2"/>
          <a:srcRect/>
          <a:stretch>
            <a:fillRect/>
          </a:stretch>
        </p:blipFill>
        <p:spPr bwMode="auto">
          <a:xfrm>
            <a:off x="3581400" y="1166813"/>
            <a:ext cx="7620000" cy="452437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US" b="1" smtClean="0">
                <a:solidFill>
                  <a:srgbClr val="FF0000"/>
                </a:solidFill>
              </a:rPr>
              <a:t>C) </a:t>
            </a:r>
            <a:r>
              <a:rPr lang="en-US" b="1" dirty="0" smtClean="0">
                <a:solidFill>
                  <a:srgbClr val="FF0000"/>
                </a:solidFill>
              </a:rPr>
              <a:t>Hydrocarbons  </a:t>
            </a:r>
            <a:endParaRPr lang="en-US" dirty="0">
              <a:solidFill>
                <a:srgbClr val="FF0000"/>
              </a:solidFill>
            </a:endParaRPr>
          </a:p>
        </p:txBody>
      </p:sp>
      <p:sp>
        <p:nvSpPr>
          <p:cNvPr id="3" name="Content Placeholder 2"/>
          <p:cNvSpPr>
            <a:spLocks noGrp="1"/>
          </p:cNvSpPr>
          <p:nvPr>
            <p:ph idx="1"/>
          </p:nvPr>
        </p:nvSpPr>
        <p:spPr>
          <a:xfrm>
            <a:off x="457200" y="914400"/>
            <a:ext cx="8458200" cy="5943600"/>
          </a:xfrm>
        </p:spPr>
        <p:txBody>
          <a:bodyPr>
            <a:normAutofit fontScale="70000" lnSpcReduction="20000"/>
          </a:bodyPr>
          <a:lstStyle/>
          <a:p>
            <a:r>
              <a:rPr lang="en-US" dirty="0" smtClean="0"/>
              <a:t>The subsurface minerals (hydrocarbons) are mostly found in the oceanic crusts of continental shelves and include gas hydrates, petroleum (mineral oil) and natural gas.</a:t>
            </a:r>
          </a:p>
          <a:p>
            <a:pPr>
              <a:buNone/>
            </a:pPr>
            <a:r>
              <a:rPr lang="en-US" sz="4600" dirty="0" smtClean="0">
                <a:solidFill>
                  <a:srgbClr val="FF0000"/>
                </a:solidFill>
              </a:rPr>
              <a:t>(</a:t>
            </a:r>
            <a:r>
              <a:rPr lang="en-US" sz="4600" b="1" dirty="0" smtClean="0">
                <a:solidFill>
                  <a:srgbClr val="FF0000"/>
                </a:solidFill>
              </a:rPr>
              <a:t>1) Gas Hydrates</a:t>
            </a:r>
            <a:endParaRPr lang="en-US" sz="4600" dirty="0" smtClean="0">
              <a:solidFill>
                <a:srgbClr val="FF0000"/>
              </a:solidFill>
            </a:endParaRPr>
          </a:p>
          <a:p>
            <a:r>
              <a:rPr lang="en-US" dirty="0" smtClean="0"/>
              <a:t>Gas hydrates having methane (CHU) are white deposits of solid and frozen water mol­ecules and are found along the fissures on </a:t>
            </a:r>
            <a:r>
              <a:rPr lang="en-US" dirty="0" err="1" smtClean="0"/>
              <a:t>seabeds</a:t>
            </a:r>
            <a:r>
              <a:rPr lang="en-US" dirty="0" smtClean="0"/>
              <a:t> at the depth ranging from 300 to 500 meters in continental margins. Large deposits of gas hy­drates have been discovered in the sediments of the Arctic Ocean, Mexican Gulf, continental margins of N and S Carolinas (USA), Japan etc. Recently, large deposits of gas hydrates have been discovered in the Gulf of Mexico and it is estimated that if this vast reserve of gas hydrates is fully exploited and energy is produced through appropriate technologies, which, may enable man to get fuel energy from gas hydrates. It may be mentioned that the processing of gas hydrates for energy purposes may also release unwanted polluting gases as is the case of combustion of present hydrocarbons (mineral oil </a:t>
            </a:r>
            <a:r>
              <a:rPr lang="en-US" dirty="0" err="1" smtClean="0"/>
              <a:t>ami</a:t>
            </a:r>
            <a:r>
              <a:rPr lang="en-US" dirty="0" smtClean="0"/>
              <a:t> natural gas Thus, while developing technologies for process­ing gas hydrates, care should also be taken to tame any pollutants coming out of the process of transformation of gas hydrates into energy.</a:t>
            </a:r>
          </a:p>
          <a:p>
            <a:endParaRPr lang="en-US" dirty="0"/>
          </a:p>
        </p:txBody>
      </p:sp>
      <p:pic>
        <p:nvPicPr>
          <p:cNvPr id="2050" name="Picture 2" descr="C:\Documents and Settings\Administrator\Desktop\Ocean\GH-Map.jpg"/>
          <p:cNvPicPr>
            <a:picLocks noChangeAspect="1" noChangeArrowheads="1"/>
          </p:cNvPicPr>
          <p:nvPr/>
        </p:nvPicPr>
        <p:blipFill>
          <a:blip r:embed="rId3"/>
          <a:srcRect/>
          <a:stretch>
            <a:fillRect/>
          </a:stretch>
        </p:blipFill>
        <p:spPr bwMode="auto">
          <a:xfrm>
            <a:off x="5791199" y="457200"/>
            <a:ext cx="6284843" cy="516255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1592</Words>
  <Application>Microsoft Office PowerPoint</Application>
  <PresentationFormat>On-screen Show (4:3)</PresentationFormat>
  <Paragraphs>48</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Algerian</vt:lpstr>
      <vt:lpstr>Arial</vt:lpstr>
      <vt:lpstr>Calibri</vt:lpstr>
      <vt:lpstr>Cambria</vt:lpstr>
      <vt:lpstr>Impact</vt:lpstr>
      <vt:lpstr>Times New Roman</vt:lpstr>
      <vt:lpstr>Office Theme</vt:lpstr>
      <vt:lpstr>MINERAL RESOURCES</vt:lpstr>
      <vt:lpstr>1. Minerals Dissolved in Seawater    </vt:lpstr>
      <vt:lpstr>2. Minerals of Sea Deposits</vt:lpstr>
      <vt:lpstr>PowerPoint Presentation</vt:lpstr>
      <vt:lpstr>A) Minerals of the Deposits on continental shelves and slopes</vt:lpstr>
      <vt:lpstr>B)  Minerals of Deep Ocean bottom deposits</vt:lpstr>
      <vt:lpstr>(2) Cobalt</vt:lpstr>
      <vt:lpstr>3) Phosphate</vt:lpstr>
      <vt:lpstr>C) Hydrocarbons  </vt:lpstr>
      <vt:lpstr>(2) Mineral Oil and Natural Gas</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PROF.KARANDE</dc:creator>
  <cp:lastModifiedBy>kbp college</cp:lastModifiedBy>
  <cp:revision>386</cp:revision>
  <dcterms:created xsi:type="dcterms:W3CDTF">2012-02-28T14:11:01Z</dcterms:created>
  <dcterms:modified xsi:type="dcterms:W3CDTF">2025-10-04T04:15:00Z</dcterms:modified>
</cp:coreProperties>
</file>