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6" r:id="rId4"/>
    <p:sldId id="262" r:id="rId5"/>
    <p:sldId id="263" r:id="rId6"/>
    <p:sldId id="264" r:id="rId7"/>
    <p:sldId id="268" r:id="rId8"/>
    <p:sldId id="269" r:id="rId9"/>
    <p:sldId id="270" r:id="rId10"/>
    <p:sldId id="271" r:id="rId11"/>
    <p:sldId id="257" r:id="rId12"/>
    <p:sldId id="258" r:id="rId13"/>
    <p:sldId id="259" r:id="rId14"/>
    <p:sldId id="26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2DEC3-D165-4EAB-B01B-24603D253874}" type="datetimeFigureOut">
              <a:rPr lang="en-US" smtClean="0"/>
              <a:pPr/>
              <a:t>21/05/2023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6C58D-3AA3-4BBA-AD3E-E61A8C95A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ACC1F-9679-4CDD-AC96-2AD1242B8E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Title of Paper:- Resource Geography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latin typeface="Algerian" pitchFamily="82" charset="0"/>
              </a:rPr>
              <a:t>Module :- III &amp; IV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FF00FF"/>
                </a:solidFill>
                <a:latin typeface="Algerian" pitchFamily="82" charset="0"/>
              </a:rPr>
              <a:t>Presented by</a:t>
            </a:r>
            <a:endParaRPr lang="en-US" dirty="0" smtClean="0">
              <a:solidFill>
                <a:srgbClr val="FF00FF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dirty="0" smtClean="0"/>
              <a:t>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838199"/>
          </a:xfrm>
        </p:spPr>
        <p:txBody>
          <a:bodyPr/>
          <a:lstStyle/>
          <a:p>
            <a:r>
              <a:rPr lang="mr-IN" dirty="0" smtClean="0">
                <a:solidFill>
                  <a:srgbClr val="FF0000"/>
                </a:solidFill>
              </a:rPr>
              <a:t>मानवीसंपत्तीचा शाश्वत विकास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295400"/>
            <a:ext cx="6400800" cy="50292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लोकसंख्या 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मानवी बळ, क्षमता, धोरण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मानवी कल्याण 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शिक्षण</a:t>
            </a:r>
            <a:r>
              <a:rPr lang="mr-IN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आरोग्य 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रोजगार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ग्रामीण विकास </a:t>
            </a:r>
            <a:r>
              <a:rPr lang="mr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प्रमाणबद्ध वर्तु</a:t>
            </a:r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ळ</a:t>
            </a: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Content Placeholder 3" descr="Proportional Circ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057400"/>
            <a:ext cx="3806952" cy="4209288"/>
          </a:xfrm>
          <a:ln w="38100">
            <a:solidFill>
              <a:schemeClr val="tx1"/>
            </a:solidFill>
          </a:ln>
        </p:spPr>
      </p:pic>
      <p:pic>
        <p:nvPicPr>
          <p:cNvPr id="1026" name="Picture 2" descr="C:\Users\DELL3020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2238" y="2057400"/>
            <a:ext cx="944880" cy="914400"/>
          </a:xfrm>
          <a:prstGeom prst="rect">
            <a:avLst/>
          </a:prstGeom>
          <a:noFill/>
        </p:spPr>
      </p:pic>
      <p:pic>
        <p:nvPicPr>
          <p:cNvPr id="8" name="Picture 2" descr="C:\Users\DELL3020\Desktop\images.png"/>
          <p:cNvPicPr>
            <a:picLocks noChangeAspect="1" noChangeArrowheads="1"/>
          </p:cNvPicPr>
          <p:nvPr/>
        </p:nvPicPr>
        <p:blipFill>
          <a:blip r:embed="rId3"/>
          <a:srcRect l="52787"/>
          <a:stretch>
            <a:fillRect/>
          </a:stretch>
        </p:blipFill>
        <p:spPr bwMode="auto">
          <a:xfrm>
            <a:off x="7391400" y="2057400"/>
            <a:ext cx="1447800" cy="914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76800" y="167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>
                <a:solidFill>
                  <a:srgbClr val="FF0000"/>
                </a:solidFill>
              </a:rPr>
              <a:t>वर्तुळाची त्रिज्या =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89945" y="2514600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 smtClean="0"/>
              <a:t>मानलेली त्रिज्या </a:t>
            </a:r>
            <a:r>
              <a:rPr lang="en-US" dirty="0" smtClean="0"/>
              <a:t>X</a:t>
            </a:r>
            <a:endParaRPr lang="mr-IN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025997" y="228600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 smtClean="0"/>
              <a:t>कोणतीही संख्या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25997" y="2754868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 smtClean="0"/>
              <a:t>निवडलेली संख्या 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10400" y="2665412"/>
            <a:ext cx="1752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685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>
                <a:solidFill>
                  <a:srgbClr val="FF00FF"/>
                </a:solidFill>
              </a:rPr>
              <a:t>विशिष्ट प्रकारची आकडेवारी वर्तुळाच्या साहाय्याने  दाखविली जाते.ही वर्तुळे दिलेल्या आकडेवारीशी प्रमाणबद्ध असतात.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600" y="3261479"/>
            <a:ext cx="411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 smtClean="0"/>
              <a:t>प्रमाणबद्ध वर्तुळाचे गुण </a:t>
            </a:r>
          </a:p>
          <a:p>
            <a:pPr marL="342900" indent="-342900">
              <a:buAutoNum type="hindiNumParenR"/>
            </a:pPr>
            <a:r>
              <a:rPr lang="mr-IN" dirty="0" smtClean="0"/>
              <a:t>वर्तुळे संख्येशी प्रमाणबद्ध असतात </a:t>
            </a:r>
          </a:p>
          <a:p>
            <a:pPr marL="342900" indent="-342900">
              <a:buAutoNum type="hindiNumParenR"/>
            </a:pPr>
            <a:r>
              <a:rPr lang="mr-IN" dirty="0" smtClean="0"/>
              <a:t>परिणामाची स्पष्ट कल्पना येते. </a:t>
            </a:r>
          </a:p>
          <a:p>
            <a:pPr marL="342900" indent="-342900">
              <a:buAutoNum type="hindiNumParenR"/>
            </a:pPr>
            <a:r>
              <a:rPr lang="mr-IN" dirty="0" smtClean="0"/>
              <a:t>पध्दत समजण्यास सोपी.</a:t>
            </a:r>
          </a:p>
          <a:p>
            <a:pPr marL="342900" indent="-342900"/>
            <a:r>
              <a:rPr lang="mr-IN" dirty="0" smtClean="0"/>
              <a:t>प्रमाणबद्ध वर्तुळाचे गुण </a:t>
            </a:r>
          </a:p>
          <a:p>
            <a:pPr marL="342900" indent="-342900">
              <a:buAutoNum type="hindiNumParenR"/>
            </a:pPr>
            <a:r>
              <a:rPr lang="mr-IN" dirty="0" smtClean="0"/>
              <a:t>किचकट व वेळखाऊ पध्दत </a:t>
            </a:r>
          </a:p>
          <a:p>
            <a:pPr marL="342900" indent="-342900">
              <a:buAutoNum type="hindiNumParenR"/>
            </a:pPr>
            <a:r>
              <a:rPr lang="mr-IN" dirty="0" smtClean="0"/>
              <a:t>वर्तुळे जास्त असल्यास एकमेकात मिसळतात </a:t>
            </a:r>
          </a:p>
          <a:p>
            <a:pPr marL="342900" indent="-342900">
              <a:buAutoNum type="hindiNumParenR"/>
            </a:pPr>
            <a:r>
              <a:rPr lang="mr-IN" dirty="0" smtClean="0"/>
              <a:t>संख्येत मोठी तफावत असल्यास वर्तुळ काढणे कठीण </a:t>
            </a:r>
          </a:p>
          <a:p>
            <a:pPr marL="342900" indent="-342900">
              <a:buAutoNum type="hindiNum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i-IN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टिंब पद्धती</a:t>
            </a:r>
            <a:endParaRPr lang="en-US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mr-IN" dirty="0" smtClean="0"/>
          </a:p>
          <a:p>
            <a:r>
              <a:rPr lang="mr-IN" sz="1800" dirty="0" smtClean="0"/>
              <a:t>एकूण टिंब  =</a:t>
            </a:r>
            <a:endParaRPr lang="en-US" sz="1800" dirty="0"/>
          </a:p>
        </p:txBody>
      </p:sp>
      <p:pic>
        <p:nvPicPr>
          <p:cNvPr id="8" name="Content Placeholder 7" descr="Dot Metho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3581400" cy="4525963"/>
          </a:xfrm>
          <a:ln w="381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781800" y="1905000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 smtClean="0"/>
              <a:t>एकूण  लोकसंख्या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75668" y="2438400"/>
            <a:ext cx="2568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 smtClean="0"/>
              <a:t>टिंबासाठी घेतलेले प्रमाण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34200" y="2362200"/>
            <a:ext cx="1752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990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>
                <a:solidFill>
                  <a:srgbClr val="FF00FF"/>
                </a:solidFill>
              </a:rPr>
              <a:t>    एखाद्या घटकाचे संख्यात्मक वितरण टिंबाने दाखविले जाते.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2895600"/>
            <a:ext cx="5562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टिंब पध्दतीत खालील मुद्यांचा विचार करावा लागतो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प्रमाणाची निवड, टिंबाचा आकार, नकाशात टिंब देणे 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उपयोग –लोकसंख्या ,जनावरे, खाणकामगार, भौगोलिक घटकांचे वितरण दाखवण्यासाठी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गुण – १) समजण्यास सोपे 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     २)वितरणाची स्पष्ट कल्पना येते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     ३) परस्पर संबंधाचा अभ्यास करण्यासाठी उपयुक्त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दोष – १) टिंबाचा आकार ठरविणे व योग्य ठिकाणी देणे 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     २) टक्केवारी /गुणोत्तर दर्शविता येत नाही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     ३) लहान प्रमाणावरील नकाशासाठी अवलंब करणे    कठीण  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i-IN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छाया पद्धती</a:t>
            </a:r>
            <a:endParaRPr lang="en-US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mr-IN" sz="2000" dirty="0" smtClean="0">
                <a:solidFill>
                  <a:srgbClr val="FF0000"/>
                </a:solidFill>
              </a:rPr>
              <a:t>एकूण घनता=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mr-IN" dirty="0" smtClean="0">
              <a:solidFill>
                <a:srgbClr val="FF0000"/>
              </a:solidFill>
            </a:endParaRPr>
          </a:p>
          <a:p>
            <a:endParaRPr lang="mr-IN" dirty="0" smtClean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Scan1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828801"/>
            <a:ext cx="4038600" cy="3596184"/>
          </a:xfrm>
          <a:ln w="5715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086600" y="1371600"/>
            <a:ext cx="1872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 smtClean="0">
                <a:solidFill>
                  <a:srgbClr val="FF0000"/>
                </a:solidFill>
              </a:rPr>
              <a:t>एकूण लोकसंख्या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18288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 smtClean="0">
                <a:solidFill>
                  <a:srgbClr val="FF0000"/>
                </a:solidFill>
              </a:rPr>
              <a:t>क्षेत्रफळ दर चो.की.मी</a:t>
            </a:r>
            <a:r>
              <a:rPr lang="mr-IN" dirty="0" smtClean="0"/>
              <a:t>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010400" y="1752600"/>
            <a:ext cx="1752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762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>
                <a:solidFill>
                  <a:srgbClr val="FF00FF"/>
                </a:solidFill>
              </a:rPr>
              <a:t>भौगोलिक घटकांचे संख्यात्मक वितरण नकाशात विविध रंगानी किंवा विविध छटांनी दाखविले जाते.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0" y="2438400"/>
            <a:ext cx="487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उपयोग –लोकसंख्या, जनावरे, जमिनीचे क्षेत्र दाखवण्यासाठी </a:t>
            </a:r>
          </a:p>
          <a:p>
            <a:pPr lvl="1" algn="just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गुण- १) छाया पध्दतीने घनतेची कल्पना येते</a:t>
            </a:r>
          </a:p>
          <a:p>
            <a:pPr lvl="1" algn="just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२) क्षेत्रिय वितरणाची कल्पना येते </a:t>
            </a:r>
          </a:p>
          <a:p>
            <a:pPr lvl="1" algn="just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३) तुलनात्मक अभ्यास करता येतो </a:t>
            </a:r>
          </a:p>
          <a:p>
            <a:pPr lvl="1" algn="just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दोष – १)स्थानिक भिन्नता लक्षात न घेता                 सरासरी घनता दर्शवली जाते.</a:t>
            </a:r>
          </a:p>
          <a:p>
            <a:pPr lvl="1" algn="just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२) मोठ्या प्रमाणात आकडेमोड करावी लागते त्यामुळे ही पध्दत वेळखाऊ व किचकट आहे 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33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सममूल्य रेषा पद्धती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Content Placeholder 7" descr="Scan1 -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828801"/>
            <a:ext cx="4191000" cy="3429000"/>
          </a:xfr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5800" y="1066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>
                <a:solidFill>
                  <a:srgbClr val="FF00FF"/>
                </a:solidFill>
              </a:rPr>
              <a:t>समान मूल्याची ठिकाणे जोडणाऱ्या रेषांना सममूल्य रेषा असे म्हणतात.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1676400"/>
            <a:ext cx="5105400" cy="4628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सममूल्य रेषांचे प्रकार </a:t>
            </a:r>
          </a:p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समोच्चता रेषा, समताप रेषा, समदाब रेषा,</a:t>
            </a:r>
          </a:p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समपर्जन्य रेषा, समक्षार रेषा, समहिम रेषा </a:t>
            </a:r>
          </a:p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उपयोग – तापमान, हवेचा भार, पर्जन्य, उंची, क्षारता, कृषी उत्पादने दाखवण्यासाठी </a:t>
            </a:r>
          </a:p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गुण- १) परिमाणाची तंतोतंत माहिती मिळते </a:t>
            </a:r>
          </a:p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२) इतर नकाशा पद्धतीपेक्षा अधिक अचूक</a:t>
            </a:r>
          </a:p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दोष – १)या पध्दतीत दोन रेषा दरम्यान किती परिमाण आहे याची माहिती मिळत नाही.</a:t>
            </a:r>
          </a:p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२) अपु-या आकडेवारीवरून हा नकाशा काढता येत नाही.    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imated Rose To Say Thank You 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9083" y="3438922"/>
            <a:ext cx="1145835" cy="849313"/>
          </a:xfrm>
          <a:noFill/>
        </p:spPr>
      </p:pic>
      <p:pic>
        <p:nvPicPr>
          <p:cNvPr id="4099" name="Picture 3" descr="bu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263"/>
            <a:ext cx="91440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" y="4572000"/>
            <a:ext cx="910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76200" y="2282259"/>
            <a:ext cx="8763000" cy="274694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7" rIns="91435" bIns="45717" rtlCol="0" anchor="ctr"/>
          <a:lstStyle/>
          <a:p>
            <a:pPr algn="ctr"/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133600" y="2863820"/>
            <a:ext cx="510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8000" b="1" dirty="0" smtClean="0">
                <a:solidFill>
                  <a:srgbClr val="FF0066"/>
                </a:solidFill>
              </a:rPr>
              <a:t>धन्यवाद....</a:t>
            </a:r>
            <a:endParaRPr lang="en-US" sz="8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02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.A II Geography Comp 2019_page-0010.jpg"/>
          <p:cNvPicPr>
            <a:picLocks noGrp="1" noChangeAspect="1"/>
          </p:cNvPicPr>
          <p:nvPr>
            <p:ph idx="1"/>
          </p:nvPr>
        </p:nvPicPr>
        <p:blipFill>
          <a:blip r:embed="rId2"/>
          <a:srcRect b="30000"/>
          <a:stretch>
            <a:fillRect/>
          </a:stretch>
        </p:blipFill>
        <p:spPr>
          <a:xfrm>
            <a:off x="1295400" y="152400"/>
            <a:ext cx="6705600" cy="655320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3020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2466975" cy="1847850"/>
          </a:xfrm>
          <a:prstGeom prst="rect">
            <a:avLst/>
          </a:prstGeom>
          <a:noFill/>
        </p:spPr>
      </p:pic>
      <p:pic>
        <p:nvPicPr>
          <p:cNvPr id="1027" name="Picture 3" descr="C:\Users\DELL3020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762000"/>
            <a:ext cx="3657600" cy="1752600"/>
          </a:xfrm>
          <a:prstGeom prst="rect">
            <a:avLst/>
          </a:prstGeom>
          <a:noFill/>
        </p:spPr>
      </p:pic>
      <p:pic>
        <p:nvPicPr>
          <p:cNvPr id="1028" name="Picture 4" descr="C:\Users\DELL3020\Desktop\9busco_SDGicons_ap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743200"/>
            <a:ext cx="3657600" cy="2205418"/>
          </a:xfrm>
          <a:prstGeom prst="rect">
            <a:avLst/>
          </a:prstGeom>
          <a:noFill/>
        </p:spPr>
      </p:pic>
      <p:pic>
        <p:nvPicPr>
          <p:cNvPr id="1029" name="Picture 5" descr="C:\Users\DELL3020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895600"/>
            <a:ext cx="2543175" cy="1800225"/>
          </a:xfrm>
          <a:prstGeom prst="rect">
            <a:avLst/>
          </a:prstGeom>
          <a:noFill/>
        </p:spPr>
      </p:pic>
      <p:pic>
        <p:nvPicPr>
          <p:cNvPr id="1030" name="Picture 6" descr="C:\Users\DELL3020\Desktop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876800"/>
            <a:ext cx="609600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mr-IN" dirty="0" smtClean="0"/>
              <a:t>शाश्वत साधनसंपत्ती विकास </a:t>
            </a:r>
            <a:endParaRPr lang="en-US" dirty="0"/>
          </a:p>
        </p:txBody>
      </p:sp>
      <p:pic>
        <p:nvPicPr>
          <p:cNvPr id="2050" name="Picture 2" descr="C:\Users\DELL3020\Desktop\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06569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1295400"/>
            <a:ext cx="4419600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rgbClr val="FF00FF"/>
                </a:solidFill>
              </a:rPr>
              <a:t>	वर्तमानकाळातील पिढीच्या गरजा भागविताना भावी पिढीच्या गरजांचा विचार करून पर्यावरणाचा सुयोग्य धोरणपूर्वक/ सूत्रबद्ध वापर करणे</a:t>
            </a:r>
            <a:endParaRPr lang="en-US" dirty="0" smtClean="0">
              <a:solidFill>
                <a:srgbClr val="FF00FF"/>
              </a:solidFill>
            </a:endParaRPr>
          </a:p>
          <a:p>
            <a:pPr>
              <a:lnSpc>
                <a:spcPct val="150000"/>
              </a:lnSpc>
            </a:pPr>
            <a:r>
              <a:rPr lang="mr-IN" dirty="0" smtClean="0">
                <a:solidFill>
                  <a:srgbClr val="FF00FF"/>
                </a:solidFill>
              </a:rPr>
              <a:t>संयुक्त राष्ट्रसंघ जागतिक आयोग- </a:t>
            </a:r>
          </a:p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rgbClr val="FF00FF"/>
                </a:solidFill>
              </a:rPr>
              <a:t>	जो विकास चालू पिढीच्या गरजा पुढील पिढीच्या गरजा धोक्यात न आणता पूर्ण करतो त्या विकासाला शास्वत विकास असे म्हणतात. </a:t>
            </a:r>
            <a:endParaRPr 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915400" cy="457200"/>
          </a:xfrm>
        </p:spPr>
        <p:txBody>
          <a:bodyPr>
            <a:normAutofit fontScale="90000"/>
          </a:bodyPr>
          <a:lstStyle/>
          <a:p>
            <a:r>
              <a:rPr lang="mr-IN" dirty="0" smtClean="0">
                <a:solidFill>
                  <a:srgbClr val="FF00FF"/>
                </a:solidFill>
              </a:rPr>
              <a:t>शाश्वत विकास उद्दिष्ट्ये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153400" cy="5867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rgbClr val="0070C0"/>
                </a:solidFill>
              </a:rPr>
              <a:t>लोकसंख्या नियंत्रण /संक्रमण स्थिती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गरीब-श्रीमंत दरी कमी करणे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rgbClr val="0070C0"/>
                </a:solidFill>
              </a:rPr>
              <a:t>शाश्वत शेती विकसित करणे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अक्षय उर्जेचा वापर करणे 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rgbClr val="0070C0"/>
                </a:solidFill>
              </a:rPr>
              <a:t>हरित गृह वायूवर नियंत्रण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पाण्याच्या गुणवत्तेचे संरक्षण करणे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टाकाऊ पदार्थाची कमीत कमी निर्मिती करणे 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ओझोनचे संरक्षण करणे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हवा प्रदूषके व हरितगृह वायूचे नियंत्रण करणे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सागरी साधनसंपत्तीचे संरक्षण व संवर्धनकरणे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वन्यनैसर्गिकता आणि जनुकीय विविधता यांचे संरक्षण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mr-IN" sz="2800" dirty="0" smtClean="0">
              <a:solidFill>
                <a:schemeClr val="tx1"/>
              </a:solidFill>
            </a:endParaRPr>
          </a:p>
          <a:p>
            <a:pPr algn="l"/>
            <a:endParaRPr lang="mr-IN" dirty="0" smtClean="0">
              <a:solidFill>
                <a:schemeClr val="tx1"/>
              </a:solidFill>
            </a:endParaRPr>
          </a:p>
          <a:p>
            <a:endParaRPr lang="mr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4572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mr-IN" sz="3600" dirty="0" smtClean="0"/>
              <a:t>नैसर्गिक साधनसंपत्तीचा शाश्वत विकास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4343400"/>
          </a:xfrm>
        </p:spPr>
        <p:txBody>
          <a:bodyPr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जल साधनसंपत्ती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वन साधनसंपत्ती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उर्जा साधनसंपत्ती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मानव साधनसंपत्ती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467600" cy="914400"/>
          </a:xfrm>
        </p:spPr>
        <p:txBody>
          <a:bodyPr>
            <a:normAutofit/>
          </a:bodyPr>
          <a:lstStyle/>
          <a:p>
            <a:r>
              <a:rPr lang="mr-IN" dirty="0" smtClean="0">
                <a:solidFill>
                  <a:srgbClr val="FF0000"/>
                </a:solidFill>
              </a:rPr>
              <a:t>जलसंपत्तीचा शाश्वत विकास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95400"/>
            <a:ext cx="7696200" cy="5257800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AutoNum type="hindiNumParenR"/>
            </a:pPr>
            <a:r>
              <a:rPr lang="mr-IN" dirty="0" smtClean="0">
                <a:solidFill>
                  <a:srgbClr val="00B0F0"/>
                </a:solidFill>
              </a:rPr>
              <a:t>जल व निसर्ग </a:t>
            </a:r>
          </a:p>
          <a:p>
            <a:pPr marL="514350" indent="-514350" algn="l">
              <a:buAutoNum type="hindiNumParenR"/>
            </a:pPr>
            <a:r>
              <a:rPr lang="mr-IN" dirty="0" smtClean="0">
                <a:solidFill>
                  <a:schemeClr val="tx1"/>
                </a:solidFill>
              </a:rPr>
              <a:t>जल व कृषी व्यवसाय </a:t>
            </a:r>
          </a:p>
          <a:p>
            <a:pPr marL="514350" indent="-514350" algn="l">
              <a:buAutoNum type="hindiNumParenR"/>
            </a:pPr>
            <a:r>
              <a:rPr lang="mr-IN" dirty="0" smtClean="0">
                <a:solidFill>
                  <a:srgbClr val="00B0F0"/>
                </a:solidFill>
              </a:rPr>
              <a:t>जल व उद्योगधंदे </a:t>
            </a:r>
          </a:p>
          <a:p>
            <a:pPr marL="514350" indent="-514350" algn="l">
              <a:buAutoNum type="hindiNumParenR"/>
            </a:pPr>
            <a:r>
              <a:rPr lang="mr-IN" dirty="0" smtClean="0">
                <a:solidFill>
                  <a:schemeClr val="tx1"/>
                </a:solidFill>
              </a:rPr>
              <a:t>जल व नागरीकरण </a:t>
            </a:r>
          </a:p>
          <a:p>
            <a:pPr marL="514350" indent="-514350" algn="l">
              <a:buAutoNum type="hindiNumParenR"/>
            </a:pPr>
            <a:r>
              <a:rPr lang="mr-IN" dirty="0" smtClean="0">
                <a:solidFill>
                  <a:srgbClr val="00B0F0"/>
                </a:solidFill>
              </a:rPr>
              <a:t>जल व ऊर्जा </a:t>
            </a:r>
          </a:p>
          <a:p>
            <a:pPr marL="514350" indent="-514350" algn="l">
              <a:buAutoNum type="hindiNumParenR"/>
            </a:pPr>
            <a:r>
              <a:rPr lang="mr-IN" dirty="0" smtClean="0">
                <a:solidFill>
                  <a:schemeClr val="tx1"/>
                </a:solidFill>
              </a:rPr>
              <a:t>जल व आरोग्य सुविधा  </a:t>
            </a:r>
          </a:p>
          <a:p>
            <a:pPr marL="514350" indent="-514350" algn="l"/>
            <a:r>
              <a:rPr lang="mr-IN" dirty="0" smtClean="0">
                <a:solidFill>
                  <a:srgbClr val="FF0000"/>
                </a:solidFill>
              </a:rPr>
              <a:t>शाश्वत विकासासाठी आवश्यक गोष्ठी </a:t>
            </a:r>
          </a:p>
          <a:p>
            <a:pPr marL="514350" indent="-514350" algn="just"/>
            <a:r>
              <a:rPr lang="mr-IN" sz="3300" dirty="0" smtClean="0">
                <a:solidFill>
                  <a:schemeClr val="tx1"/>
                </a:solidFill>
              </a:rPr>
              <a:t>   जल संधारण करणे- पावसाच्या पाण्याची साठवणूक ,पाणी अडवा व पाणी जिरवा योजना, पाण्याचा नियोजनपूर्वक वापर, शेततळी निर्माण करणे, आधुनिक पद्धतीचा वापर करणे,पाणलोट विकास योजना राबवणे, जल साक्षरता योजना राबविणे  </a:t>
            </a:r>
            <a:endParaRPr lang="en-US" sz="3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mr-IN" dirty="0" smtClean="0">
                <a:solidFill>
                  <a:srgbClr val="FF0000"/>
                </a:solidFill>
              </a:rPr>
              <a:t>वनसंपत्तीचा शाश्वत विकास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19200"/>
            <a:ext cx="8001000" cy="518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वनसंपत्तीचे महत्व आर्थिक व पर्यावरणीय </a:t>
            </a:r>
          </a:p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वन संवर्धन करणे </a:t>
            </a:r>
          </a:p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वन्य प्राण्यांचे संवर्धन करणे </a:t>
            </a:r>
          </a:p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पर्यावरणाचे संवर्धन करणे</a:t>
            </a:r>
          </a:p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पर्यावरण शिक्षण </a:t>
            </a:r>
          </a:p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जनजागृती  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838199"/>
          </a:xfrm>
        </p:spPr>
        <p:txBody>
          <a:bodyPr/>
          <a:lstStyle/>
          <a:p>
            <a:r>
              <a:rPr lang="mr-IN" dirty="0" smtClean="0">
                <a:solidFill>
                  <a:srgbClr val="FF0000"/>
                </a:solidFill>
              </a:rPr>
              <a:t>ऊर्जासंपत्तीचा शाश्वत विकास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7772400" cy="42672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उर्जेच्या क्षमतेत वाढ करणे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उर्जेचा कार्यक्षम वापर करणे 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पर्यायी/पुनर्निर्मित ऊर्जा साधनांचा वापर करणे 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जलविद्युत, सौरऊर्जा, पवनऊर्जा, जैविक ऊर्जा</a:t>
            </a:r>
            <a:r>
              <a:rPr lang="mr-IN" dirty="0" smtClean="0">
                <a:solidFill>
                  <a:schemeClr val="tx1"/>
                </a:solidFill>
              </a:rPr>
              <a:t>, भूऔष्णिक ऊर्जा, सागरीय ऊर्जा,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546</Words>
  <Application>Microsoft Office PowerPoint</Application>
  <PresentationFormat>On-screen Show (4:3)</PresentationFormat>
  <Paragraphs>110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शाश्वत साधनसंपत्ती विकास </vt:lpstr>
      <vt:lpstr>शाश्वत विकास उद्दिष्ट्ये</vt:lpstr>
      <vt:lpstr>नैसर्गिक साधनसंपत्तीचा शाश्वत विकास</vt:lpstr>
      <vt:lpstr>जलसंपत्तीचा शाश्वत विकास </vt:lpstr>
      <vt:lpstr>वनसंपत्तीचा शाश्वत विकास </vt:lpstr>
      <vt:lpstr>ऊर्जासंपत्तीचा शाश्वत विकास </vt:lpstr>
      <vt:lpstr>मानवीसंपत्तीचा शाश्वत विकास </vt:lpstr>
      <vt:lpstr>प्रमाणबद्ध वर्तुळ </vt:lpstr>
      <vt:lpstr>टिंब पद्धती</vt:lpstr>
      <vt:lpstr>छाया पद्धती</vt:lpstr>
      <vt:lpstr>सममूल्य रेषा पद्धती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DELL3020</dc:creator>
  <cp:lastModifiedBy>server1</cp:lastModifiedBy>
  <cp:revision>88</cp:revision>
  <dcterms:created xsi:type="dcterms:W3CDTF">2006-08-16T00:00:00Z</dcterms:created>
  <dcterms:modified xsi:type="dcterms:W3CDTF">2023-05-21T05:19:12Z</dcterms:modified>
</cp:coreProperties>
</file>