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58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27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B2EF4-E8AA-43F2-AADE-91FBCEC188EE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60268-E9DD-436B-9E4E-ABC8E674C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athivishwakosh.maharashtra.gov.in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124200"/>
            <a:ext cx="9144000" cy="98425"/>
          </a:xfrm>
        </p:spPr>
        <p:txBody>
          <a:bodyPr>
            <a:normAutofit fontScale="90000"/>
          </a:bodyPr>
          <a:lstStyle/>
          <a:p>
            <a:r>
              <a:rPr lang="hi-IN" sz="2400" b="1" dirty="0" smtClean="0"/>
              <a:t>शिवाजी विद्यापीठ, कोल्हापूर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b="1" dirty="0" err="1"/>
              <a:t>बी.ए</a:t>
            </a:r>
            <a:r>
              <a:rPr lang="en-US" sz="2000" b="1" dirty="0"/>
              <a:t>. </a:t>
            </a:r>
            <a:r>
              <a:rPr lang="en-US" sz="2000" b="1" dirty="0" err="1"/>
              <a:t>भाग</a:t>
            </a:r>
            <a:r>
              <a:rPr lang="en-US" sz="2000" b="1" dirty="0"/>
              <a:t> २ </a:t>
            </a:r>
            <a:r>
              <a:rPr lang="en-US" sz="2000" b="1" dirty="0" err="1"/>
              <a:t>सेमिस्टर</a:t>
            </a:r>
            <a:r>
              <a:rPr lang="en-US" sz="2000" b="1" dirty="0"/>
              <a:t> </a:t>
            </a:r>
            <a:r>
              <a:rPr lang="en-US" sz="2000" b="1" dirty="0" smtClean="0"/>
              <a:t>४  (</a:t>
            </a:r>
            <a:r>
              <a:rPr lang="hi-IN" sz="2000" b="1" dirty="0" smtClean="0"/>
              <a:t>सी</a:t>
            </a:r>
            <a:r>
              <a:rPr lang="en-US" sz="2000" b="1" dirty="0" smtClean="0"/>
              <a:t>.</a:t>
            </a:r>
            <a:r>
              <a:rPr lang="hi-IN" sz="2000" b="1" dirty="0" smtClean="0"/>
              <a:t>बी</a:t>
            </a:r>
            <a:r>
              <a:rPr lang="en-US" sz="2000" b="1" dirty="0" smtClean="0"/>
              <a:t>.</a:t>
            </a:r>
            <a:r>
              <a:rPr lang="hi-IN" sz="2000" b="1" dirty="0" smtClean="0"/>
              <a:t>सी</a:t>
            </a:r>
            <a:r>
              <a:rPr lang="en-US" sz="2000" b="1" dirty="0" smtClean="0"/>
              <a:t>.</a:t>
            </a:r>
            <a:r>
              <a:rPr lang="hi-IN" sz="2000" b="1" dirty="0" smtClean="0"/>
              <a:t>एस</a:t>
            </a:r>
            <a:r>
              <a:rPr lang="en-US" sz="2000" b="1" dirty="0" smtClean="0"/>
              <a:t> </a:t>
            </a:r>
            <a:r>
              <a:rPr lang="hi-IN" sz="2000" b="1" dirty="0" smtClean="0"/>
              <a:t>पॅटर्न</a:t>
            </a:r>
            <a:r>
              <a:rPr lang="en-US" sz="2000" b="1" dirty="0" smtClean="0"/>
              <a:t>) </a:t>
            </a:r>
            <a:r>
              <a:rPr lang="hi-IN" sz="2000" b="1" dirty="0" smtClean="0"/>
              <a:t>सुधारित अभ्यासक्रम कार्यशाळा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hi-IN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साधनसंपत्ती</a:t>
            </a:r>
            <a:r>
              <a:rPr lang="en-US" b="1" dirty="0" smtClean="0"/>
              <a:t> </a:t>
            </a:r>
            <a:r>
              <a:rPr lang="en-US" b="1" dirty="0" err="1"/>
              <a:t>भूगोल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(</a:t>
            </a:r>
            <a:r>
              <a:rPr lang="en-US" b="1" dirty="0"/>
              <a:t>RESOURCE GEOGRAPHY) </a:t>
            </a:r>
            <a:r>
              <a:rPr lang="en-US" sz="3200" b="1" dirty="0" smtClean="0"/>
              <a:t>DSE– </a:t>
            </a:r>
            <a:r>
              <a:rPr lang="en-US" sz="3200" b="1" dirty="0"/>
              <a:t>IV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400" b="1" dirty="0" err="1"/>
              <a:t>मोड्यूल</a:t>
            </a:r>
            <a:r>
              <a:rPr lang="en-US" sz="2400" b="1" dirty="0"/>
              <a:t> – I :  </a:t>
            </a:r>
            <a:r>
              <a:rPr lang="en-US" sz="2400" b="1" dirty="0" err="1"/>
              <a:t>साधनसंपत्ती</a:t>
            </a:r>
            <a:r>
              <a:rPr lang="en-US" sz="2400" b="1" dirty="0"/>
              <a:t> </a:t>
            </a:r>
            <a:r>
              <a:rPr lang="en-US" sz="2400" b="1" dirty="0" err="1"/>
              <a:t>भूगोलाचा</a:t>
            </a:r>
            <a:r>
              <a:rPr lang="en-US" sz="2400" b="1" dirty="0"/>
              <a:t> </a:t>
            </a:r>
            <a:r>
              <a:rPr lang="en-US" sz="2400" b="1" dirty="0" err="1"/>
              <a:t>परिचय</a:t>
            </a:r>
            <a:r>
              <a:rPr lang="en-US" sz="2400" b="1" dirty="0"/>
              <a:t>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/>
              <a:t>मोड्यूल</a:t>
            </a:r>
            <a:r>
              <a:rPr lang="en-US" sz="2400" b="1" dirty="0"/>
              <a:t> – II : </a:t>
            </a:r>
            <a:r>
              <a:rPr lang="en-US" sz="2400" b="1" dirty="0" err="1"/>
              <a:t>प्रमुख</a:t>
            </a:r>
            <a:r>
              <a:rPr lang="en-US" sz="2400" b="1" dirty="0"/>
              <a:t> </a:t>
            </a:r>
            <a:r>
              <a:rPr lang="en-US" sz="2400" b="1" dirty="0" err="1" smtClean="0"/>
              <a:t>संसाधने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hi-IN" sz="2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953000"/>
            <a:ext cx="8610600" cy="1905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मॉड्यूल</a:t>
            </a:r>
            <a:r>
              <a:rPr lang="en-US" b="1" dirty="0"/>
              <a:t> II: </a:t>
            </a:r>
            <a:r>
              <a:rPr lang="en-US" b="1" dirty="0" err="1"/>
              <a:t>प्रमुख</a:t>
            </a:r>
            <a:r>
              <a:rPr lang="en-US" b="1" dirty="0"/>
              <a:t> </a:t>
            </a:r>
            <a:r>
              <a:rPr lang="en-US" b="1" dirty="0" err="1"/>
              <a:t>साधनसंपत्ती</a:t>
            </a:r>
            <a:r>
              <a:rPr lang="en-US" b="1" dirty="0"/>
              <a:t> (Major Resources) 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जलसंपदा</a:t>
            </a:r>
            <a:r>
              <a:rPr lang="en-US" b="1" dirty="0"/>
              <a:t>: </a:t>
            </a:r>
            <a:r>
              <a:rPr lang="en-US" b="1" dirty="0" err="1"/>
              <a:t>वितरण</a:t>
            </a:r>
            <a:r>
              <a:rPr lang="en-US" b="1" dirty="0"/>
              <a:t>, </a:t>
            </a:r>
            <a:r>
              <a:rPr lang="en-US" b="1" dirty="0" err="1"/>
              <a:t>उपयोजन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समस्या</a:t>
            </a:r>
            <a:r>
              <a:rPr lang="en-US" dirty="0"/>
              <a:t> </a:t>
            </a:r>
          </a:p>
          <a:p>
            <a:r>
              <a:rPr lang="en-US" dirty="0" err="1" smtClean="0"/>
              <a:t>पाणी</a:t>
            </a:r>
            <a:r>
              <a:rPr lang="en-US" dirty="0" smtClean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जीवन</a:t>
            </a:r>
            <a:r>
              <a:rPr lang="en-US" dirty="0"/>
              <a:t> </a:t>
            </a:r>
            <a:r>
              <a:rPr lang="en-US" dirty="0" err="1"/>
              <a:t>होय</a:t>
            </a:r>
            <a:r>
              <a:rPr lang="en-US" dirty="0"/>
              <a:t>. </a:t>
            </a:r>
            <a:r>
              <a:rPr lang="en-US" dirty="0" err="1"/>
              <a:t>जीवावरण</a:t>
            </a:r>
            <a:r>
              <a:rPr lang="en-US" dirty="0"/>
              <a:t>, </a:t>
            </a:r>
            <a:r>
              <a:rPr lang="en-US" dirty="0" err="1"/>
              <a:t>मृदा</a:t>
            </a:r>
            <a:r>
              <a:rPr lang="en-US" dirty="0"/>
              <a:t> </a:t>
            </a:r>
            <a:r>
              <a:rPr lang="en-US" dirty="0" err="1"/>
              <a:t>निर्मिती</a:t>
            </a:r>
            <a:r>
              <a:rPr lang="en-US" dirty="0"/>
              <a:t>, </a:t>
            </a:r>
            <a:r>
              <a:rPr lang="en-US" dirty="0" err="1"/>
              <a:t>अरण्य</a:t>
            </a:r>
            <a:r>
              <a:rPr lang="en-US" dirty="0"/>
              <a:t>, </a:t>
            </a:r>
            <a:r>
              <a:rPr lang="en-US" dirty="0" err="1"/>
              <a:t>पृष्ठभागावरील</a:t>
            </a:r>
            <a:r>
              <a:rPr lang="en-US" dirty="0"/>
              <a:t> </a:t>
            </a:r>
            <a:r>
              <a:rPr lang="en-US" dirty="0" err="1"/>
              <a:t>तापमान</a:t>
            </a:r>
            <a:r>
              <a:rPr lang="en-US" dirty="0"/>
              <a:t> </a:t>
            </a:r>
            <a:r>
              <a:rPr lang="en-US" dirty="0" err="1"/>
              <a:t>नियंत्रण</a:t>
            </a:r>
            <a:r>
              <a:rPr lang="en-US" dirty="0"/>
              <a:t>, </a:t>
            </a:r>
            <a:r>
              <a:rPr lang="en-US" dirty="0" err="1"/>
              <a:t>पृष्ठभागावरील</a:t>
            </a:r>
            <a:r>
              <a:rPr lang="en-US" dirty="0"/>
              <a:t> व </a:t>
            </a:r>
            <a:r>
              <a:rPr lang="en-US" dirty="0" err="1"/>
              <a:t>भू</a:t>
            </a:r>
            <a:r>
              <a:rPr lang="en-US" dirty="0"/>
              <a:t> </a:t>
            </a:r>
            <a:r>
              <a:rPr lang="en-US" dirty="0" err="1"/>
              <a:t>पृष्ठाखालील</a:t>
            </a:r>
            <a:r>
              <a:rPr lang="en-US" dirty="0"/>
              <a:t> </a:t>
            </a:r>
            <a:r>
              <a:rPr lang="en-US" dirty="0" err="1"/>
              <a:t>निसर्गचक्र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सर्वांसाठी</a:t>
            </a:r>
            <a:r>
              <a:rPr lang="en-US" dirty="0"/>
              <a:t> </a:t>
            </a:r>
            <a:r>
              <a:rPr lang="en-US" dirty="0" err="1"/>
              <a:t>जल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गरजेची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पृथीवर</a:t>
            </a:r>
            <a:r>
              <a:rPr lang="en-US" dirty="0"/>
              <a:t> </a:t>
            </a:r>
            <a:r>
              <a:rPr lang="en-US" dirty="0" err="1"/>
              <a:t>एकूण</a:t>
            </a:r>
            <a:r>
              <a:rPr lang="en-US" dirty="0"/>
              <a:t> </a:t>
            </a:r>
            <a:r>
              <a:rPr lang="en-US" dirty="0" err="1"/>
              <a:t>क्षेत्रफळाच्या</a:t>
            </a:r>
            <a:r>
              <a:rPr lang="en-US" dirty="0"/>
              <a:t> ७१ % </a:t>
            </a:r>
            <a:r>
              <a:rPr lang="en-US" dirty="0" err="1"/>
              <a:t>भाग</a:t>
            </a:r>
            <a:r>
              <a:rPr lang="en-US" dirty="0"/>
              <a:t> </a:t>
            </a:r>
            <a:r>
              <a:rPr lang="en-US" dirty="0" err="1"/>
              <a:t>पाण्याने</a:t>
            </a:r>
            <a:r>
              <a:rPr lang="en-US" dirty="0"/>
              <a:t> </a:t>
            </a:r>
            <a:r>
              <a:rPr lang="en-US" dirty="0" err="1"/>
              <a:t>व्यापला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सिंधू</a:t>
            </a:r>
            <a:r>
              <a:rPr lang="en-US" dirty="0"/>
              <a:t>, </a:t>
            </a:r>
            <a:r>
              <a:rPr lang="en-US" dirty="0" err="1"/>
              <a:t>मेसोपोटेमिया</a:t>
            </a:r>
            <a:r>
              <a:rPr lang="en-US" dirty="0"/>
              <a:t>, </a:t>
            </a:r>
            <a:r>
              <a:rPr lang="en-US" dirty="0" err="1"/>
              <a:t>इंका</a:t>
            </a:r>
            <a:r>
              <a:rPr lang="en-US" dirty="0"/>
              <a:t>, </a:t>
            </a:r>
            <a:r>
              <a:rPr lang="en-US" dirty="0" err="1"/>
              <a:t>ग्रीक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प्राचीन</a:t>
            </a:r>
            <a:r>
              <a:rPr lang="en-US" dirty="0"/>
              <a:t> </a:t>
            </a:r>
            <a:r>
              <a:rPr lang="en-US" dirty="0" err="1"/>
              <a:t>संस्कृत्यांचा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  <a:r>
              <a:rPr lang="en-US" dirty="0" err="1"/>
              <a:t>जलाशयाच्या</a:t>
            </a:r>
            <a:r>
              <a:rPr lang="en-US" dirty="0"/>
              <a:t> </a:t>
            </a:r>
            <a:r>
              <a:rPr lang="en-US" dirty="0" err="1"/>
              <a:t>ठिकाणीच</a:t>
            </a:r>
            <a:r>
              <a:rPr lang="en-US" dirty="0"/>
              <a:t> </a:t>
            </a:r>
            <a:r>
              <a:rPr lang="en-US" dirty="0" err="1"/>
              <a:t>झाला</a:t>
            </a:r>
            <a:r>
              <a:rPr lang="en-US" dirty="0"/>
              <a:t>. </a:t>
            </a:r>
            <a:r>
              <a:rPr lang="en-US" dirty="0" err="1"/>
              <a:t>पृथ्वीवर</a:t>
            </a:r>
            <a:r>
              <a:rPr lang="en-US" dirty="0"/>
              <a:t> </a:t>
            </a:r>
            <a:r>
              <a:rPr lang="en-US" dirty="0" err="1"/>
              <a:t>नद्या</a:t>
            </a:r>
            <a:r>
              <a:rPr lang="en-US" dirty="0"/>
              <a:t>, </a:t>
            </a:r>
            <a:r>
              <a:rPr lang="en-US" dirty="0" err="1"/>
              <a:t>तलाव</a:t>
            </a:r>
            <a:r>
              <a:rPr lang="en-US" dirty="0"/>
              <a:t>, </a:t>
            </a:r>
            <a:r>
              <a:rPr lang="en-US" dirty="0" err="1"/>
              <a:t>भूमिगत</a:t>
            </a:r>
            <a:r>
              <a:rPr lang="en-US" dirty="0"/>
              <a:t> </a:t>
            </a:r>
            <a:r>
              <a:rPr lang="en-US" dirty="0" err="1"/>
              <a:t>जलसंचय</a:t>
            </a:r>
            <a:r>
              <a:rPr lang="en-US" dirty="0"/>
              <a:t>, </a:t>
            </a:r>
            <a:r>
              <a:rPr lang="en-US" dirty="0" err="1"/>
              <a:t>समुद्र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जल</a:t>
            </a:r>
            <a:r>
              <a:rPr lang="en-US" dirty="0"/>
              <a:t> </a:t>
            </a:r>
            <a:r>
              <a:rPr lang="en-US" dirty="0" err="1"/>
              <a:t>संसाधने</a:t>
            </a:r>
            <a:r>
              <a:rPr lang="en-US" dirty="0"/>
              <a:t> </a:t>
            </a:r>
            <a:r>
              <a:rPr lang="en-US" dirty="0" err="1"/>
              <a:t>महत्वाची</a:t>
            </a:r>
            <a:r>
              <a:rPr lang="en-US" dirty="0"/>
              <a:t>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अनेक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 </a:t>
            </a:r>
            <a:r>
              <a:rPr lang="en-US" dirty="0" err="1"/>
              <a:t>ती</a:t>
            </a:r>
            <a:r>
              <a:rPr lang="en-US" dirty="0"/>
              <a:t> </a:t>
            </a:r>
            <a:r>
              <a:rPr lang="en-US" dirty="0" err="1"/>
              <a:t>विविध</a:t>
            </a:r>
            <a:r>
              <a:rPr lang="en-US" dirty="0"/>
              <a:t> </a:t>
            </a:r>
            <a:r>
              <a:rPr lang="en-US" dirty="0" err="1"/>
              <a:t>कारणांमुळे</a:t>
            </a:r>
            <a:r>
              <a:rPr lang="en-US" dirty="0"/>
              <a:t> </a:t>
            </a:r>
            <a:r>
              <a:rPr lang="en-US" dirty="0" err="1"/>
              <a:t>तणावाखाली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. </a:t>
            </a:r>
            <a:r>
              <a:rPr lang="en-US" dirty="0" err="1"/>
              <a:t>मानवाला</a:t>
            </a:r>
            <a:r>
              <a:rPr lang="en-US" dirty="0"/>
              <a:t> </a:t>
            </a:r>
            <a:r>
              <a:rPr lang="en-US" dirty="0" err="1"/>
              <a:t>पिण्यासाठी</a:t>
            </a:r>
            <a:r>
              <a:rPr lang="en-US" dirty="0"/>
              <a:t>, </a:t>
            </a:r>
            <a:r>
              <a:rPr lang="en-US" dirty="0" err="1"/>
              <a:t>स्वच्छता</a:t>
            </a:r>
            <a:r>
              <a:rPr lang="en-US" dirty="0"/>
              <a:t>, </a:t>
            </a:r>
            <a:r>
              <a:rPr lang="en-US" dirty="0" err="1"/>
              <a:t>शेतीसाठी</a:t>
            </a:r>
            <a:r>
              <a:rPr lang="en-US" dirty="0"/>
              <a:t> </a:t>
            </a:r>
            <a:r>
              <a:rPr lang="en-US" dirty="0" err="1"/>
              <a:t>आणि</a:t>
            </a:r>
            <a:r>
              <a:rPr lang="en-US" dirty="0"/>
              <a:t> </a:t>
            </a:r>
            <a:r>
              <a:rPr lang="en-US" dirty="0" err="1"/>
              <a:t>उद्योगासाठी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आवश्यक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उद्योग</a:t>
            </a:r>
            <a:r>
              <a:rPr lang="en-US" dirty="0"/>
              <a:t> व </a:t>
            </a:r>
            <a:r>
              <a:rPr lang="en-US" dirty="0" err="1"/>
              <a:t>घरगुती</a:t>
            </a:r>
            <a:r>
              <a:rPr lang="en-US" dirty="0"/>
              <a:t> </a:t>
            </a:r>
            <a:r>
              <a:rPr lang="en-US" dirty="0" err="1"/>
              <a:t>वापरामुळे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दूषित</a:t>
            </a:r>
            <a:r>
              <a:rPr lang="en-US" dirty="0"/>
              <a:t> </a:t>
            </a:r>
            <a:r>
              <a:rPr lang="en-US" dirty="0" err="1"/>
              <a:t>बनत</a:t>
            </a:r>
            <a:r>
              <a:rPr lang="en-US" dirty="0"/>
              <a:t> </a:t>
            </a:r>
            <a:r>
              <a:rPr lang="en-US" dirty="0" err="1"/>
              <a:t>चालले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28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जल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प्रकार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</a:t>
            </a:r>
            <a:r>
              <a:rPr lang="en-US" b="1" dirty="0"/>
              <a:t>) </a:t>
            </a:r>
            <a:r>
              <a:rPr lang="en-US" b="1" dirty="0" err="1"/>
              <a:t>भूपृष्ठीय</a:t>
            </a:r>
            <a:r>
              <a:rPr lang="en-US" b="1" dirty="0"/>
              <a:t> </a:t>
            </a:r>
            <a:r>
              <a:rPr lang="en-US" b="1" dirty="0" err="1"/>
              <a:t>जल</a:t>
            </a:r>
            <a:r>
              <a:rPr lang="en-US" b="1" dirty="0"/>
              <a:t> </a:t>
            </a:r>
            <a:r>
              <a:rPr lang="en-US" b="1" dirty="0" err="1"/>
              <a:t>साधनसंपत्ती</a:t>
            </a:r>
            <a:endParaRPr lang="en-US" dirty="0"/>
          </a:p>
          <a:p>
            <a:r>
              <a:rPr lang="en-US" dirty="0" err="1"/>
              <a:t>ओढे</a:t>
            </a:r>
            <a:r>
              <a:rPr lang="en-US" dirty="0"/>
              <a:t>- </a:t>
            </a:r>
            <a:r>
              <a:rPr lang="en-US" dirty="0" err="1"/>
              <a:t>नाले</a:t>
            </a:r>
            <a:r>
              <a:rPr lang="en-US" dirty="0"/>
              <a:t>, </a:t>
            </a:r>
            <a:r>
              <a:rPr lang="en-US" dirty="0" err="1"/>
              <a:t>नद्या</a:t>
            </a:r>
            <a:r>
              <a:rPr lang="en-US" dirty="0"/>
              <a:t>, </a:t>
            </a:r>
            <a:r>
              <a:rPr lang="en-US" dirty="0" err="1"/>
              <a:t>सरोवर</a:t>
            </a:r>
            <a:r>
              <a:rPr lang="en-US" dirty="0"/>
              <a:t>, </a:t>
            </a:r>
            <a:r>
              <a:rPr lang="en-US" dirty="0" err="1"/>
              <a:t>महासागर</a:t>
            </a:r>
            <a:r>
              <a:rPr lang="en-US" dirty="0"/>
              <a:t>, </a:t>
            </a:r>
            <a:r>
              <a:rPr lang="en-US" dirty="0" err="1"/>
              <a:t>ध्रुवीय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 </a:t>
            </a:r>
            <a:r>
              <a:rPr lang="en-US" dirty="0" err="1"/>
              <a:t>गोठलेल्या</a:t>
            </a:r>
            <a:r>
              <a:rPr lang="en-US" dirty="0"/>
              <a:t> </a:t>
            </a:r>
            <a:r>
              <a:rPr lang="en-US" dirty="0" err="1"/>
              <a:t>स्वरूपातील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इ </a:t>
            </a:r>
            <a:r>
              <a:rPr lang="en-US" dirty="0" err="1"/>
              <a:t>भूपृष्ठीय</a:t>
            </a:r>
            <a:r>
              <a:rPr lang="en-US" dirty="0"/>
              <a:t> </a:t>
            </a:r>
            <a:r>
              <a:rPr lang="en-US" dirty="0" err="1"/>
              <a:t>जल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endParaRPr lang="en-US" dirty="0"/>
          </a:p>
          <a:p>
            <a:r>
              <a:rPr lang="en-US" b="1" dirty="0"/>
              <a:t>ii) </a:t>
            </a:r>
            <a:r>
              <a:rPr lang="en-US" b="1" dirty="0" err="1"/>
              <a:t>भूजल</a:t>
            </a:r>
            <a:r>
              <a:rPr lang="en-US" b="1" dirty="0"/>
              <a:t> </a:t>
            </a:r>
            <a:r>
              <a:rPr lang="en-US" b="1" dirty="0" err="1"/>
              <a:t>साधनसंपत्ती</a:t>
            </a:r>
            <a:r>
              <a:rPr lang="en-US" b="1" dirty="0"/>
              <a:t> </a:t>
            </a:r>
            <a:endParaRPr lang="en-US" dirty="0"/>
          </a:p>
          <a:p>
            <a:r>
              <a:rPr lang="en-US" dirty="0" err="1"/>
              <a:t>भूगर्भात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साधनसंपत्तीला</a:t>
            </a:r>
            <a:r>
              <a:rPr lang="en-US" dirty="0"/>
              <a:t> </a:t>
            </a:r>
            <a:r>
              <a:rPr lang="en-US" dirty="0" err="1"/>
              <a:t>भूजल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असे</a:t>
            </a:r>
            <a:r>
              <a:rPr lang="en-US" dirty="0"/>
              <a:t> </a:t>
            </a:r>
            <a:r>
              <a:rPr lang="en-US" dirty="0" err="1"/>
              <a:t>म्हणतात</a:t>
            </a:r>
            <a:r>
              <a:rPr lang="en-US" dirty="0"/>
              <a:t>. </a:t>
            </a:r>
            <a:r>
              <a:rPr lang="en-US" dirty="0" err="1"/>
              <a:t>पर्जन्य</a:t>
            </a:r>
            <a:r>
              <a:rPr lang="en-US" dirty="0"/>
              <a:t> </a:t>
            </a:r>
            <a:r>
              <a:rPr lang="en-US" dirty="0" err="1"/>
              <a:t>छायेच्या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 व </a:t>
            </a:r>
            <a:r>
              <a:rPr lang="en-US" dirty="0" err="1"/>
              <a:t>वाळवंटी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706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जल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पृथ्वीच्या</a:t>
            </a:r>
            <a:r>
              <a:rPr lang="en-US" dirty="0" smtClean="0"/>
              <a:t> </a:t>
            </a:r>
            <a:r>
              <a:rPr lang="en-US" dirty="0" err="1"/>
              <a:t>एकूण</a:t>
            </a:r>
            <a:r>
              <a:rPr lang="en-US" dirty="0"/>
              <a:t> </a:t>
            </a:r>
            <a:r>
              <a:rPr lang="en-US" dirty="0" err="1"/>
              <a:t>क्षेत्रफळापैकी</a:t>
            </a:r>
            <a:r>
              <a:rPr lang="en-US" dirty="0"/>
              <a:t> ७१% </a:t>
            </a:r>
            <a:r>
              <a:rPr lang="en-US" dirty="0" err="1"/>
              <a:t>क्षेत्रफळावर</a:t>
            </a:r>
            <a:r>
              <a:rPr lang="en-US" dirty="0"/>
              <a:t> </a:t>
            </a:r>
            <a:r>
              <a:rPr lang="en-US" dirty="0" err="1"/>
              <a:t>पाणीसाठा</a:t>
            </a:r>
            <a:r>
              <a:rPr lang="en-US" dirty="0"/>
              <a:t> </a:t>
            </a:r>
            <a:r>
              <a:rPr lang="en-US" dirty="0" err="1"/>
              <a:t>म्हणजेच</a:t>
            </a:r>
            <a:r>
              <a:rPr lang="en-US" dirty="0"/>
              <a:t> </a:t>
            </a:r>
            <a:r>
              <a:rPr lang="en-US" dirty="0" err="1"/>
              <a:t>जल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पृथ्वीवर</a:t>
            </a:r>
            <a:r>
              <a:rPr lang="en-US" dirty="0"/>
              <a:t> </a:t>
            </a:r>
            <a:r>
              <a:rPr lang="en-US" dirty="0" err="1"/>
              <a:t>उपलब्ध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वितरण</a:t>
            </a:r>
            <a:r>
              <a:rPr lang="en-US" dirty="0"/>
              <a:t> (%) </a:t>
            </a:r>
            <a:r>
              <a:rPr lang="en-US" dirty="0" err="1"/>
              <a:t>पुढीलप्रमाणे</a:t>
            </a:r>
            <a:r>
              <a:rPr lang="en-US" dirty="0"/>
              <a:t> - </a:t>
            </a:r>
            <a:r>
              <a:rPr lang="en-US" dirty="0" err="1"/>
              <a:t>महासागर</a:t>
            </a:r>
            <a:r>
              <a:rPr lang="en-US" dirty="0"/>
              <a:t> ९७.६%, </a:t>
            </a:r>
            <a:r>
              <a:rPr lang="en-US" dirty="0" err="1"/>
              <a:t>हिमनद्या</a:t>
            </a:r>
            <a:r>
              <a:rPr lang="en-US" dirty="0"/>
              <a:t> व </a:t>
            </a:r>
            <a:r>
              <a:rPr lang="en-US" dirty="0" err="1"/>
              <a:t>हिमप्रदेश</a:t>
            </a:r>
            <a:r>
              <a:rPr lang="en-US" dirty="0"/>
              <a:t> १.८६८०, </a:t>
            </a:r>
            <a:r>
              <a:rPr lang="en-US" dirty="0" err="1"/>
              <a:t>भूमिगत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०.५०६०, </a:t>
            </a:r>
            <a:r>
              <a:rPr lang="en-US" dirty="0" err="1"/>
              <a:t>जमिनीतील</a:t>
            </a:r>
            <a:r>
              <a:rPr lang="en-US" dirty="0"/>
              <a:t> </a:t>
            </a:r>
            <a:r>
              <a:rPr lang="en-US" dirty="0" err="1"/>
              <a:t>ओलाव्याच्या</a:t>
            </a:r>
            <a:r>
              <a:rPr lang="en-US" dirty="0"/>
              <a:t> </a:t>
            </a:r>
            <a:r>
              <a:rPr lang="en-US" dirty="0" err="1"/>
              <a:t>स्वरूपात</a:t>
            </a:r>
            <a:r>
              <a:rPr lang="en-US" dirty="0"/>
              <a:t> </a:t>
            </a:r>
            <a:r>
              <a:rPr lang="en-US" dirty="0" err="1"/>
              <a:t>असलेले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०.०१०८, </a:t>
            </a:r>
            <a:r>
              <a:rPr lang="en-US" dirty="0" err="1"/>
              <a:t>गोड्या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सरोवरे</a:t>
            </a:r>
            <a:r>
              <a:rPr lang="en-US" dirty="0"/>
              <a:t> ०.००९४, </a:t>
            </a:r>
            <a:r>
              <a:rPr lang="en-US" dirty="0" err="1"/>
              <a:t>खऱ्या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सरोवरे</a:t>
            </a:r>
            <a:r>
              <a:rPr lang="en-US" dirty="0"/>
              <a:t> ०.००७६, </a:t>
            </a:r>
            <a:r>
              <a:rPr lang="en-US" dirty="0" err="1"/>
              <a:t>नद्या</a:t>
            </a:r>
            <a:r>
              <a:rPr lang="en-US" dirty="0"/>
              <a:t> व </a:t>
            </a:r>
            <a:r>
              <a:rPr lang="en-US" dirty="0" err="1"/>
              <a:t>खंडांतर्गत</a:t>
            </a:r>
            <a:r>
              <a:rPr lang="en-US" dirty="0"/>
              <a:t> </a:t>
            </a:r>
            <a:r>
              <a:rPr lang="en-US" dirty="0" err="1"/>
              <a:t>समुद्र</a:t>
            </a:r>
            <a:r>
              <a:rPr lang="en-US" dirty="0"/>
              <a:t> ०.०००१,वातावरण ०.०००१</a:t>
            </a:r>
          </a:p>
          <a:p>
            <a:r>
              <a:rPr lang="en-US" b="1" dirty="0" err="1"/>
              <a:t>खारे</a:t>
            </a:r>
            <a:r>
              <a:rPr lang="en-US" b="1" dirty="0"/>
              <a:t> </a:t>
            </a:r>
            <a:r>
              <a:rPr lang="en-US" b="1" dirty="0" err="1"/>
              <a:t>पाणी</a:t>
            </a:r>
            <a:r>
              <a:rPr lang="en-US" dirty="0"/>
              <a:t> (Saline Water): </a:t>
            </a:r>
            <a:r>
              <a:rPr lang="en-US" dirty="0" err="1"/>
              <a:t>सागरी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सरासरी</a:t>
            </a:r>
            <a:r>
              <a:rPr lang="en-US" dirty="0"/>
              <a:t> </a:t>
            </a:r>
            <a:r>
              <a:rPr lang="en-US" dirty="0" err="1"/>
              <a:t>क्षारता</a:t>
            </a:r>
            <a:r>
              <a:rPr lang="en-US" dirty="0"/>
              <a:t> ३.५ %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ते</a:t>
            </a:r>
            <a:r>
              <a:rPr lang="en-US" dirty="0"/>
              <a:t> </a:t>
            </a:r>
            <a:r>
              <a:rPr lang="en-US" dirty="0" err="1"/>
              <a:t>पिण्यास</a:t>
            </a:r>
            <a:r>
              <a:rPr lang="en-US" dirty="0"/>
              <a:t> </a:t>
            </a:r>
            <a:r>
              <a:rPr lang="en-US" dirty="0" err="1"/>
              <a:t>अयोग्य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पृथ्वीवर</a:t>
            </a:r>
            <a:r>
              <a:rPr lang="en-US" dirty="0"/>
              <a:t> </a:t>
            </a:r>
            <a:r>
              <a:rPr lang="en-US" dirty="0" err="1"/>
              <a:t>उपलब्ध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खाऱ्या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वितरण</a:t>
            </a:r>
            <a:r>
              <a:rPr lang="en-US" dirty="0"/>
              <a:t> (%) </a:t>
            </a:r>
            <a:r>
              <a:rPr lang="en-US" dirty="0" err="1"/>
              <a:t>पुढीलप्रमाणे</a:t>
            </a:r>
            <a:r>
              <a:rPr lang="en-US" dirty="0"/>
              <a:t> - </a:t>
            </a:r>
            <a:r>
              <a:rPr lang="en-US" dirty="0" err="1"/>
              <a:t>पॅसिफिक</a:t>
            </a:r>
            <a:r>
              <a:rPr lang="en-US" dirty="0"/>
              <a:t> </a:t>
            </a:r>
            <a:r>
              <a:rPr lang="en-US" dirty="0" err="1"/>
              <a:t>महासागर</a:t>
            </a:r>
            <a:r>
              <a:rPr lang="en-US" dirty="0"/>
              <a:t> ४९.६, </a:t>
            </a:r>
            <a:r>
              <a:rPr lang="en-US" dirty="0" err="1"/>
              <a:t>अटलांटिक</a:t>
            </a:r>
            <a:r>
              <a:rPr lang="en-US" dirty="0"/>
              <a:t> </a:t>
            </a:r>
            <a:r>
              <a:rPr lang="en-US" dirty="0" err="1"/>
              <a:t>महासागर</a:t>
            </a:r>
            <a:r>
              <a:rPr lang="en-US" dirty="0"/>
              <a:t> २२.४, </a:t>
            </a:r>
            <a:r>
              <a:rPr lang="en-US" dirty="0" err="1"/>
              <a:t>हिंदी</a:t>
            </a:r>
            <a:r>
              <a:rPr lang="en-US" dirty="0"/>
              <a:t> </a:t>
            </a:r>
            <a:r>
              <a:rPr lang="en-US" dirty="0" err="1"/>
              <a:t>महासागर</a:t>
            </a:r>
            <a:r>
              <a:rPr lang="en-US" dirty="0"/>
              <a:t> १९.५, </a:t>
            </a:r>
            <a:r>
              <a:rPr lang="en-US" dirty="0" err="1"/>
              <a:t>दक्षिण</a:t>
            </a:r>
            <a:r>
              <a:rPr lang="en-US" dirty="0"/>
              <a:t> </a:t>
            </a:r>
            <a:r>
              <a:rPr lang="en-US" dirty="0" err="1"/>
              <a:t>महासागर</a:t>
            </a:r>
            <a:r>
              <a:rPr lang="en-US" dirty="0"/>
              <a:t> ५.३१, </a:t>
            </a:r>
            <a:r>
              <a:rPr lang="en-US" dirty="0" err="1"/>
              <a:t>आर्क्टिक</a:t>
            </a:r>
            <a:r>
              <a:rPr lang="en-US" dirty="0"/>
              <a:t> </a:t>
            </a:r>
            <a:r>
              <a:rPr lang="en-US" dirty="0" err="1"/>
              <a:t>महासागर</a:t>
            </a:r>
            <a:r>
              <a:rPr lang="en-US" dirty="0"/>
              <a:t> १.३९</a:t>
            </a:r>
          </a:p>
          <a:p>
            <a:r>
              <a:rPr lang="en-US" b="1" dirty="0" err="1"/>
              <a:t>इतर</a:t>
            </a:r>
            <a:r>
              <a:rPr lang="en-US" b="1" dirty="0"/>
              <a:t> </a:t>
            </a:r>
            <a:r>
              <a:rPr lang="en-US" b="1" dirty="0" err="1"/>
              <a:t>जलाशय</a:t>
            </a:r>
            <a:r>
              <a:rPr lang="en-US" b="1" dirty="0"/>
              <a:t>: </a:t>
            </a:r>
            <a:r>
              <a:rPr lang="en-US" dirty="0" err="1"/>
              <a:t>पृथ्वीवर</a:t>
            </a:r>
            <a:r>
              <a:rPr lang="en-US" dirty="0"/>
              <a:t> </a:t>
            </a:r>
            <a:r>
              <a:rPr lang="en-US" dirty="0" err="1"/>
              <a:t>उपलब्ध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इतर</a:t>
            </a:r>
            <a:r>
              <a:rPr lang="en-US" dirty="0"/>
              <a:t> </a:t>
            </a:r>
            <a:r>
              <a:rPr lang="en-US" dirty="0" err="1"/>
              <a:t>जलाशयातील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वितरण</a:t>
            </a:r>
            <a:r>
              <a:rPr lang="en-US" dirty="0"/>
              <a:t> (%) </a:t>
            </a:r>
            <a:r>
              <a:rPr lang="en-US" dirty="0" err="1"/>
              <a:t>पुढीलप्रमाणे</a:t>
            </a:r>
            <a:r>
              <a:rPr lang="en-US" dirty="0"/>
              <a:t> - </a:t>
            </a:r>
            <a:r>
              <a:rPr lang="en-US" dirty="0" err="1"/>
              <a:t>भूजल</a:t>
            </a:r>
            <a:r>
              <a:rPr lang="en-US" dirty="0"/>
              <a:t> ०. ९५, </a:t>
            </a:r>
            <a:r>
              <a:rPr lang="en-US" dirty="0" err="1"/>
              <a:t>सरोवरे</a:t>
            </a:r>
            <a:r>
              <a:rPr lang="en-US" dirty="0"/>
              <a:t> ०. ००६३, </a:t>
            </a:r>
            <a:r>
              <a:rPr lang="en-US" dirty="0" err="1"/>
              <a:t>कॅस्पियन</a:t>
            </a:r>
            <a:r>
              <a:rPr lang="en-US" dirty="0"/>
              <a:t> </a:t>
            </a:r>
            <a:r>
              <a:rPr lang="en-US" dirty="0" err="1"/>
              <a:t>समुद्र</a:t>
            </a:r>
            <a:r>
              <a:rPr lang="en-US" dirty="0"/>
              <a:t> ०. ००५८, </a:t>
            </a:r>
            <a:r>
              <a:rPr lang="en-US" dirty="0" err="1"/>
              <a:t>इतर</a:t>
            </a:r>
            <a:r>
              <a:rPr lang="en-US" dirty="0"/>
              <a:t> </a:t>
            </a:r>
            <a:r>
              <a:rPr lang="en-US" dirty="0" err="1"/>
              <a:t>सरोवरे</a:t>
            </a:r>
            <a:r>
              <a:rPr lang="en-US" dirty="0"/>
              <a:t> ०. ०००५३</a:t>
            </a:r>
          </a:p>
          <a:p>
            <a:r>
              <a:rPr lang="en-US" b="1" dirty="0" err="1"/>
              <a:t>गोडे</a:t>
            </a:r>
            <a:r>
              <a:rPr lang="en-US" b="1" dirty="0"/>
              <a:t> </a:t>
            </a:r>
            <a:r>
              <a:rPr lang="en-US" b="1" dirty="0" err="1"/>
              <a:t>पाणी</a:t>
            </a:r>
            <a:r>
              <a:rPr lang="en-US" dirty="0"/>
              <a:t> (Fresh Water): </a:t>
            </a:r>
            <a:r>
              <a:rPr lang="en-US" dirty="0" err="1"/>
              <a:t>ज्या</a:t>
            </a:r>
            <a:r>
              <a:rPr lang="en-US" dirty="0"/>
              <a:t> </a:t>
            </a:r>
            <a:r>
              <a:rPr lang="en-US" dirty="0" err="1"/>
              <a:t>पाण्यात</a:t>
            </a:r>
            <a:r>
              <a:rPr lang="en-US" dirty="0"/>
              <a:t> </a:t>
            </a:r>
            <a:r>
              <a:rPr lang="en-US" dirty="0" err="1"/>
              <a:t>समुद्राच्या</a:t>
            </a:r>
            <a:r>
              <a:rPr lang="en-US" dirty="0"/>
              <a:t> </a:t>
            </a:r>
            <a:r>
              <a:rPr lang="en-US" dirty="0" err="1"/>
              <a:t>पाण्याच्या</a:t>
            </a:r>
            <a:r>
              <a:rPr lang="en-US" dirty="0"/>
              <a:t> १ % </a:t>
            </a:r>
            <a:r>
              <a:rPr lang="en-US" dirty="0" err="1"/>
              <a:t>पेक्षा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क्षारतेचे</a:t>
            </a:r>
            <a:r>
              <a:rPr lang="en-US" dirty="0"/>
              <a:t> </a:t>
            </a:r>
            <a:r>
              <a:rPr lang="en-US" dirty="0" err="1"/>
              <a:t>प्रमाण</a:t>
            </a:r>
            <a:r>
              <a:rPr lang="en-US" dirty="0"/>
              <a:t> </a:t>
            </a:r>
            <a:r>
              <a:rPr lang="en-US" dirty="0" err="1"/>
              <a:t>असते</a:t>
            </a:r>
            <a:r>
              <a:rPr lang="en-US" dirty="0"/>
              <a:t> </a:t>
            </a:r>
            <a:r>
              <a:rPr lang="en-US" dirty="0" err="1"/>
              <a:t>त्यास</a:t>
            </a:r>
            <a:r>
              <a:rPr lang="en-US" dirty="0"/>
              <a:t> </a:t>
            </a:r>
            <a:r>
              <a:rPr lang="en-US" dirty="0" err="1"/>
              <a:t>गोडे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असे</a:t>
            </a:r>
            <a:r>
              <a:rPr lang="en-US" dirty="0"/>
              <a:t> </a:t>
            </a:r>
            <a:r>
              <a:rPr lang="en-US" dirty="0" err="1"/>
              <a:t>म्हणतात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11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err="1"/>
              <a:t>नद्या</a:t>
            </a:r>
            <a:r>
              <a:rPr lang="en-US" b="1" dirty="0"/>
              <a:t>: </a:t>
            </a:r>
            <a:r>
              <a:rPr lang="en-US" dirty="0" err="1"/>
              <a:t>एकूण</a:t>
            </a:r>
            <a:r>
              <a:rPr lang="en-US" dirty="0"/>
              <a:t> </a:t>
            </a:r>
            <a:r>
              <a:rPr lang="en-US" dirty="0" err="1"/>
              <a:t>वृष्टीच्या</a:t>
            </a:r>
            <a:r>
              <a:rPr lang="en-US" dirty="0"/>
              <a:t> </a:t>
            </a:r>
            <a:r>
              <a:rPr lang="en-US" dirty="0" err="1"/>
              <a:t>सुमारे</a:t>
            </a:r>
            <a:r>
              <a:rPr lang="en-US" dirty="0"/>
              <a:t> ३०%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नदीच्या</a:t>
            </a:r>
            <a:r>
              <a:rPr lang="en-US" dirty="0"/>
              <a:t> </a:t>
            </a:r>
            <a:r>
              <a:rPr lang="en-US" dirty="0" err="1"/>
              <a:t>रूपाने</a:t>
            </a:r>
            <a:r>
              <a:rPr lang="en-US" dirty="0"/>
              <a:t> </a:t>
            </a:r>
            <a:r>
              <a:rPr lang="en-US" dirty="0" err="1"/>
              <a:t>वाहते</a:t>
            </a:r>
            <a:r>
              <a:rPr lang="en-US" dirty="0"/>
              <a:t>. </a:t>
            </a:r>
            <a:r>
              <a:rPr lang="en-US" dirty="0" err="1"/>
              <a:t>नदीच्या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खंडावर</a:t>
            </a:r>
            <a:r>
              <a:rPr lang="en-US" dirty="0"/>
              <a:t> </a:t>
            </a:r>
            <a:r>
              <a:rPr lang="en-US" dirty="0" err="1"/>
              <a:t>विभागणी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%): </a:t>
            </a:r>
            <a:r>
              <a:rPr lang="en-US" dirty="0" err="1"/>
              <a:t>आशिया</a:t>
            </a:r>
            <a:r>
              <a:rPr lang="en-US" dirty="0"/>
              <a:t> (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पूर्व</a:t>
            </a:r>
            <a:r>
              <a:rPr lang="en-US" dirty="0"/>
              <a:t> </a:t>
            </a:r>
            <a:r>
              <a:rPr lang="en-US" dirty="0" err="1"/>
              <a:t>वगळून</a:t>
            </a:r>
            <a:r>
              <a:rPr lang="en-US" dirty="0"/>
              <a:t>) ३०.६, </a:t>
            </a:r>
            <a:r>
              <a:rPr lang="en-US" dirty="0" err="1"/>
              <a:t>दक्षिण</a:t>
            </a:r>
            <a:r>
              <a:rPr lang="en-US" dirty="0"/>
              <a:t> </a:t>
            </a:r>
            <a:r>
              <a:rPr lang="en-US" dirty="0" err="1"/>
              <a:t>अमेरिका</a:t>
            </a:r>
            <a:r>
              <a:rPr lang="en-US" dirty="0"/>
              <a:t> २७.६, </a:t>
            </a:r>
            <a:r>
              <a:rPr lang="en-US" dirty="0" err="1"/>
              <a:t>उत्तर</a:t>
            </a:r>
            <a:r>
              <a:rPr lang="en-US" dirty="0"/>
              <a:t> </a:t>
            </a:r>
            <a:r>
              <a:rPr lang="en-US" dirty="0" err="1"/>
              <a:t>अमेरिका</a:t>
            </a:r>
            <a:r>
              <a:rPr lang="en-US" dirty="0"/>
              <a:t> १७.९, </a:t>
            </a:r>
            <a:r>
              <a:rPr lang="en-US" dirty="0" err="1"/>
              <a:t>सागरी</a:t>
            </a:r>
            <a:r>
              <a:rPr lang="en-US" dirty="0"/>
              <a:t> </a:t>
            </a:r>
            <a:r>
              <a:rPr lang="en-US" dirty="0" err="1"/>
              <a:t>भूखंड</a:t>
            </a:r>
            <a:r>
              <a:rPr lang="en-US" dirty="0"/>
              <a:t> १४.९, </a:t>
            </a:r>
            <a:r>
              <a:rPr lang="en-US" dirty="0" err="1"/>
              <a:t>उप</a:t>
            </a:r>
            <a:r>
              <a:rPr lang="en-US" dirty="0"/>
              <a:t> </a:t>
            </a:r>
            <a:r>
              <a:rPr lang="en-US" dirty="0" err="1"/>
              <a:t>सहारा</a:t>
            </a:r>
            <a:r>
              <a:rPr lang="en-US" dirty="0"/>
              <a:t> ९.२, </a:t>
            </a:r>
            <a:r>
              <a:rPr lang="en-US" dirty="0" err="1"/>
              <a:t>युरोप</a:t>
            </a:r>
            <a:r>
              <a:rPr lang="en-US" dirty="0"/>
              <a:t> ६.९, </a:t>
            </a:r>
            <a:r>
              <a:rPr lang="en-US" dirty="0" err="1"/>
              <a:t>ऑस्ट्रेलिया</a:t>
            </a:r>
            <a:r>
              <a:rPr lang="en-US" dirty="0"/>
              <a:t> १, </a:t>
            </a:r>
            <a:r>
              <a:rPr lang="en-US" dirty="0" err="1"/>
              <a:t>मध्यपूर्व</a:t>
            </a:r>
            <a:r>
              <a:rPr lang="en-US" dirty="0"/>
              <a:t> व </a:t>
            </a:r>
            <a:r>
              <a:rPr lang="en-US" dirty="0" err="1"/>
              <a:t>उत्तर</a:t>
            </a:r>
            <a:r>
              <a:rPr lang="en-US" dirty="0"/>
              <a:t> </a:t>
            </a:r>
            <a:r>
              <a:rPr lang="en-US" dirty="0" err="1"/>
              <a:t>आफ्रिका</a:t>
            </a:r>
            <a:r>
              <a:rPr lang="en-US" dirty="0"/>
              <a:t> ०.३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 err="1"/>
              <a:t>जगातील</a:t>
            </a:r>
            <a:r>
              <a:rPr lang="en-US" b="1" dirty="0"/>
              <a:t> </a:t>
            </a:r>
            <a:r>
              <a:rPr lang="en-US" b="1" dirty="0" err="1"/>
              <a:t>प्रमुख</a:t>
            </a:r>
            <a:r>
              <a:rPr lang="en-US" b="1" dirty="0"/>
              <a:t> </a:t>
            </a:r>
            <a:r>
              <a:rPr lang="en-US" b="1" dirty="0" err="1"/>
              <a:t>नद्या</a:t>
            </a:r>
            <a:r>
              <a:rPr lang="en-US" b="1" dirty="0"/>
              <a:t> व </a:t>
            </a:r>
            <a:r>
              <a:rPr lang="en-US" b="1" dirty="0" err="1"/>
              <a:t>त्यामधील</a:t>
            </a:r>
            <a:r>
              <a:rPr lang="en-US" b="1" dirty="0"/>
              <a:t> </a:t>
            </a:r>
            <a:r>
              <a:rPr lang="en-US" b="1" dirty="0" err="1"/>
              <a:t>पाणी</a:t>
            </a:r>
            <a:r>
              <a:rPr lang="en-US" b="1" dirty="0"/>
              <a:t>: </a:t>
            </a:r>
            <a:r>
              <a:rPr lang="en-US" dirty="0" err="1"/>
              <a:t>जगातील</a:t>
            </a:r>
            <a:r>
              <a:rPr lang="en-US" dirty="0"/>
              <a:t> </a:t>
            </a:r>
            <a:r>
              <a:rPr lang="en-US" dirty="0" err="1"/>
              <a:t>सर्वात</a:t>
            </a:r>
            <a:r>
              <a:rPr lang="en-US" dirty="0"/>
              <a:t> </a:t>
            </a:r>
            <a:r>
              <a:rPr lang="en-US" dirty="0" err="1"/>
              <a:t>अधिक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(१८%) </a:t>
            </a:r>
            <a:r>
              <a:rPr lang="en-US" dirty="0" err="1"/>
              <a:t>दक्षिण</a:t>
            </a:r>
            <a:r>
              <a:rPr lang="en-US" dirty="0"/>
              <a:t> व </a:t>
            </a:r>
            <a:r>
              <a:rPr lang="en-US" dirty="0" err="1"/>
              <a:t>आग्नेय</a:t>
            </a:r>
            <a:r>
              <a:rPr lang="en-US" dirty="0"/>
              <a:t> </a:t>
            </a:r>
            <a:r>
              <a:rPr lang="en-US" dirty="0" err="1"/>
              <a:t>अश्यातील</a:t>
            </a:r>
            <a:r>
              <a:rPr lang="en-US" dirty="0"/>
              <a:t> </a:t>
            </a:r>
            <a:r>
              <a:rPr lang="en-US" dirty="0" err="1"/>
              <a:t>नद्यांमध्ये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दक्षिण</a:t>
            </a:r>
            <a:r>
              <a:rPr lang="en-US" dirty="0"/>
              <a:t> </a:t>
            </a:r>
            <a:r>
              <a:rPr lang="en-US" dirty="0" err="1"/>
              <a:t>अमेरिकेतील</a:t>
            </a:r>
            <a:r>
              <a:rPr lang="en-US" dirty="0"/>
              <a:t> </a:t>
            </a:r>
            <a:r>
              <a:rPr lang="en-US" dirty="0" err="1"/>
              <a:t>अमेझॉन</a:t>
            </a:r>
            <a:r>
              <a:rPr lang="en-US" dirty="0"/>
              <a:t> व </a:t>
            </a:r>
            <a:r>
              <a:rPr lang="en-US" dirty="0" err="1"/>
              <a:t>ओरिनोको</a:t>
            </a:r>
            <a:r>
              <a:rPr lang="en-US" dirty="0"/>
              <a:t> (१५%), </a:t>
            </a:r>
            <a:r>
              <a:rPr lang="en-US" dirty="0" err="1"/>
              <a:t>कॅनडातील</a:t>
            </a:r>
            <a:r>
              <a:rPr lang="en-US" dirty="0"/>
              <a:t> </a:t>
            </a:r>
            <a:r>
              <a:rPr lang="en-US" dirty="0" err="1"/>
              <a:t>मॅकेन्झी</a:t>
            </a:r>
            <a:r>
              <a:rPr lang="en-US" dirty="0"/>
              <a:t> व </a:t>
            </a:r>
            <a:r>
              <a:rPr lang="en-US" dirty="0" err="1"/>
              <a:t>युकॉन</a:t>
            </a:r>
            <a:r>
              <a:rPr lang="en-US" dirty="0"/>
              <a:t> </a:t>
            </a:r>
            <a:r>
              <a:rPr lang="en-US" dirty="0" err="1"/>
              <a:t>नदी</a:t>
            </a:r>
            <a:r>
              <a:rPr lang="en-US" dirty="0"/>
              <a:t> </a:t>
            </a:r>
            <a:r>
              <a:rPr lang="en-US" dirty="0" err="1"/>
              <a:t>खोऱ्यात</a:t>
            </a:r>
            <a:r>
              <a:rPr lang="en-US" dirty="0"/>
              <a:t> १० %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सैबेरियातील</a:t>
            </a:r>
            <a:r>
              <a:rPr lang="en-US" dirty="0"/>
              <a:t> </a:t>
            </a:r>
            <a:r>
              <a:rPr lang="en-US" dirty="0" err="1"/>
              <a:t>नद्यांमध्ये</a:t>
            </a:r>
            <a:r>
              <a:rPr lang="en-US" dirty="0"/>
              <a:t> ५%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आढळते</a:t>
            </a:r>
            <a:r>
              <a:rPr lang="en-US" dirty="0"/>
              <a:t>.</a:t>
            </a:r>
          </a:p>
          <a:p>
            <a:r>
              <a:rPr lang="en-US" b="1" dirty="0" err="1"/>
              <a:t>तळी</a:t>
            </a:r>
            <a:r>
              <a:rPr lang="en-US" b="1" dirty="0"/>
              <a:t> व </a:t>
            </a:r>
            <a:r>
              <a:rPr lang="en-US" b="1" dirty="0" err="1"/>
              <a:t>सरोवरे</a:t>
            </a:r>
            <a:r>
              <a:rPr lang="en-US" b="1" dirty="0"/>
              <a:t> : </a:t>
            </a:r>
            <a:r>
              <a:rPr lang="en-US" dirty="0" err="1"/>
              <a:t>गोड्या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सरोवरे</a:t>
            </a:r>
            <a:r>
              <a:rPr lang="en-US" dirty="0"/>
              <a:t>, </a:t>
            </a:r>
            <a:r>
              <a:rPr lang="en-US" dirty="0" err="1"/>
              <a:t>खाऱ्या</a:t>
            </a:r>
            <a:r>
              <a:rPr lang="en-US" dirty="0"/>
              <a:t>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सरोवरे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9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r>
              <a:rPr lang="en-US" b="1" dirty="0" err="1"/>
              <a:t>भूमिगत</a:t>
            </a:r>
            <a:r>
              <a:rPr lang="en-US" b="1" dirty="0"/>
              <a:t> </a:t>
            </a:r>
            <a:r>
              <a:rPr lang="en-US" b="1" dirty="0" err="1"/>
              <a:t>पाणी</a:t>
            </a:r>
            <a:r>
              <a:rPr lang="en-US" b="1" dirty="0"/>
              <a:t>: </a:t>
            </a:r>
            <a:r>
              <a:rPr lang="en-US" dirty="0" err="1"/>
              <a:t>भुपृष्ठावर</a:t>
            </a:r>
            <a:r>
              <a:rPr lang="en-US" dirty="0"/>
              <a:t> </a:t>
            </a:r>
            <a:r>
              <a:rPr lang="en-US" dirty="0" err="1"/>
              <a:t>पडलेले</a:t>
            </a:r>
            <a:r>
              <a:rPr lang="en-US" dirty="0"/>
              <a:t> </a:t>
            </a:r>
            <a:r>
              <a:rPr lang="en-US" dirty="0" err="1"/>
              <a:t>पावसाचे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भूगर्भात</a:t>
            </a:r>
            <a:r>
              <a:rPr lang="en-US" dirty="0"/>
              <a:t> </a:t>
            </a:r>
            <a:r>
              <a:rPr lang="en-US" dirty="0" err="1"/>
              <a:t>झिरपून</a:t>
            </a:r>
            <a:r>
              <a:rPr lang="en-US" dirty="0"/>
              <a:t> </a:t>
            </a:r>
            <a:r>
              <a:rPr lang="en-US" dirty="0" err="1"/>
              <a:t>आतील</a:t>
            </a:r>
            <a:r>
              <a:rPr lang="en-US" dirty="0"/>
              <a:t> </a:t>
            </a:r>
            <a:r>
              <a:rPr lang="en-US" dirty="0" err="1"/>
              <a:t>अच्छिद्र</a:t>
            </a:r>
            <a:r>
              <a:rPr lang="en-US" dirty="0"/>
              <a:t> </a:t>
            </a:r>
            <a:r>
              <a:rPr lang="en-US" dirty="0" err="1"/>
              <a:t>खडकावर</a:t>
            </a:r>
            <a:r>
              <a:rPr lang="en-US" dirty="0"/>
              <a:t> </a:t>
            </a:r>
            <a:r>
              <a:rPr lang="en-US" dirty="0" err="1"/>
              <a:t>साठून</a:t>
            </a:r>
            <a:r>
              <a:rPr lang="en-US" dirty="0"/>
              <a:t> </a:t>
            </a:r>
            <a:r>
              <a:rPr lang="en-US" dirty="0" err="1"/>
              <a:t>राहते</a:t>
            </a:r>
            <a:r>
              <a:rPr lang="en-US" dirty="0"/>
              <a:t>. </a:t>
            </a:r>
            <a:r>
              <a:rPr lang="en-US" dirty="0" err="1"/>
              <a:t>भुपृष्ठाखाली</a:t>
            </a:r>
            <a:r>
              <a:rPr lang="en-US" dirty="0"/>
              <a:t> </a:t>
            </a:r>
            <a:r>
              <a:rPr lang="en-US" dirty="0" err="1"/>
              <a:t>साचून</a:t>
            </a:r>
            <a:r>
              <a:rPr lang="en-US" dirty="0"/>
              <a:t> </a:t>
            </a:r>
            <a:r>
              <a:rPr lang="en-US" dirty="0" err="1"/>
              <a:t>राहिलेल्या</a:t>
            </a:r>
            <a:r>
              <a:rPr lang="en-US" dirty="0"/>
              <a:t> </a:t>
            </a:r>
            <a:r>
              <a:rPr lang="en-US" dirty="0" err="1"/>
              <a:t>पाण्यास</a:t>
            </a:r>
            <a:r>
              <a:rPr lang="en-US" dirty="0"/>
              <a:t> </a:t>
            </a:r>
            <a:r>
              <a:rPr lang="en-US" dirty="0" err="1"/>
              <a:t>भूमिगत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.</a:t>
            </a:r>
          </a:p>
          <a:p>
            <a:r>
              <a:rPr lang="en-US" dirty="0" err="1"/>
              <a:t>भूमिगत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मिळविण्याच्या</a:t>
            </a:r>
            <a:r>
              <a:rPr lang="en-US" dirty="0"/>
              <a:t> </a:t>
            </a:r>
            <a:r>
              <a:rPr lang="en-US" dirty="0" err="1"/>
              <a:t>पद्धती</a:t>
            </a:r>
            <a:r>
              <a:rPr lang="en-US" dirty="0"/>
              <a:t> </a:t>
            </a:r>
          </a:p>
          <a:p>
            <a:r>
              <a:rPr lang="en-US" b="1" dirty="0" err="1"/>
              <a:t>पाण्याचे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r>
              <a:rPr lang="en-US" b="1" dirty="0"/>
              <a:t>: </a:t>
            </a:r>
            <a:r>
              <a:rPr lang="en-US" dirty="0" err="1"/>
              <a:t>अधिकतम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न्यूनतम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 </a:t>
            </a:r>
          </a:p>
          <a:p>
            <a:r>
              <a:rPr lang="en-US" b="1" dirty="0" err="1" smtClean="0"/>
              <a:t>जल</a:t>
            </a:r>
            <a:r>
              <a:rPr lang="en-US" b="1" dirty="0" smtClean="0"/>
              <a:t> </a:t>
            </a:r>
            <a:r>
              <a:rPr lang="en-US" b="1" dirty="0" err="1"/>
              <a:t>उपयोजन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 err="1"/>
              <a:t>समस्या</a:t>
            </a:r>
            <a:r>
              <a:rPr lang="en-US" b="1" dirty="0"/>
              <a:t>: </a:t>
            </a:r>
            <a:r>
              <a:rPr lang="en-US" dirty="0" err="1"/>
              <a:t>महासागर</a:t>
            </a:r>
            <a:r>
              <a:rPr lang="en-US" dirty="0"/>
              <a:t> व </a:t>
            </a:r>
            <a:r>
              <a:rPr lang="en-US" dirty="0" err="1"/>
              <a:t>समुद्रामध्ये</a:t>
            </a:r>
            <a:r>
              <a:rPr lang="en-US" dirty="0"/>
              <a:t> </a:t>
            </a:r>
            <a:r>
              <a:rPr lang="en-US" dirty="0" err="1"/>
              <a:t>खूप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असले</a:t>
            </a:r>
            <a:r>
              <a:rPr lang="en-US" dirty="0"/>
              <a:t> </a:t>
            </a:r>
            <a:r>
              <a:rPr lang="en-US" dirty="0" err="1"/>
              <a:t>तरी</a:t>
            </a:r>
            <a:r>
              <a:rPr lang="en-US" dirty="0"/>
              <a:t> </a:t>
            </a:r>
            <a:r>
              <a:rPr lang="en-US" dirty="0" err="1"/>
              <a:t>ते</a:t>
            </a:r>
            <a:r>
              <a:rPr lang="en-US" dirty="0"/>
              <a:t> </a:t>
            </a:r>
            <a:r>
              <a:rPr lang="en-US" dirty="0" err="1"/>
              <a:t>पिण्यास</a:t>
            </a:r>
            <a:r>
              <a:rPr lang="en-US" dirty="0"/>
              <a:t> </a:t>
            </a:r>
            <a:r>
              <a:rPr lang="en-US" dirty="0" err="1"/>
              <a:t>योग्य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  <a:r>
              <a:rPr lang="en-US" dirty="0" err="1"/>
              <a:t>गोड्या</a:t>
            </a:r>
            <a:r>
              <a:rPr lang="en-US" dirty="0"/>
              <a:t> </a:t>
            </a:r>
            <a:r>
              <a:rPr lang="en-US" dirty="0" err="1"/>
              <a:t>पाण्याचे</a:t>
            </a:r>
            <a:r>
              <a:rPr lang="en-US" dirty="0"/>
              <a:t> </a:t>
            </a:r>
            <a:r>
              <a:rPr lang="en-US" dirty="0" err="1"/>
              <a:t>जगात</a:t>
            </a:r>
            <a:r>
              <a:rPr lang="en-US" dirty="0"/>
              <a:t> </a:t>
            </a:r>
            <a:r>
              <a:rPr lang="en-US" dirty="0" err="1"/>
              <a:t>सर्वत्र</a:t>
            </a:r>
            <a:r>
              <a:rPr lang="en-US" dirty="0"/>
              <a:t> </a:t>
            </a:r>
            <a:r>
              <a:rPr lang="en-US" dirty="0" err="1"/>
              <a:t>सामान</a:t>
            </a:r>
            <a:r>
              <a:rPr lang="en-US" dirty="0"/>
              <a:t> </a:t>
            </a:r>
            <a:r>
              <a:rPr lang="en-US" dirty="0" err="1"/>
              <a:t>वितरण</a:t>
            </a:r>
            <a:r>
              <a:rPr lang="en-US" dirty="0"/>
              <a:t> </a:t>
            </a:r>
            <a:r>
              <a:rPr lang="en-US" dirty="0" err="1"/>
              <a:t>आढळून</a:t>
            </a:r>
            <a:r>
              <a:rPr lang="en-US" dirty="0"/>
              <a:t> </a:t>
            </a:r>
            <a:r>
              <a:rPr lang="en-US" dirty="0" err="1"/>
              <a:t>येत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  <a:r>
              <a:rPr lang="en-US" dirty="0" err="1"/>
              <a:t>उद्योगधंदे</a:t>
            </a:r>
            <a:r>
              <a:rPr lang="en-US" dirty="0"/>
              <a:t> व </a:t>
            </a:r>
            <a:r>
              <a:rPr lang="en-US" dirty="0" err="1"/>
              <a:t>नागरीकरणामुळे</a:t>
            </a:r>
            <a:r>
              <a:rPr lang="en-US" dirty="0"/>
              <a:t> </a:t>
            </a:r>
            <a:r>
              <a:rPr lang="en-US" dirty="0" err="1"/>
              <a:t>जलसंपदेवर</a:t>
            </a:r>
            <a:r>
              <a:rPr lang="en-US" dirty="0"/>
              <a:t> </a:t>
            </a:r>
            <a:r>
              <a:rPr lang="en-US" dirty="0" err="1"/>
              <a:t>तान</a:t>
            </a:r>
            <a:r>
              <a:rPr lang="en-US" dirty="0"/>
              <a:t> </a:t>
            </a:r>
            <a:r>
              <a:rPr lang="en-US" dirty="0" err="1"/>
              <a:t>येत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जल</a:t>
            </a:r>
            <a:r>
              <a:rPr lang="en-US" dirty="0"/>
              <a:t> </a:t>
            </a:r>
            <a:r>
              <a:rPr lang="en-US" dirty="0" err="1"/>
              <a:t>प्रदूषण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भयावह</a:t>
            </a:r>
            <a:r>
              <a:rPr lang="en-US" dirty="0"/>
              <a:t> </a:t>
            </a:r>
            <a:r>
              <a:rPr lang="en-US" dirty="0" err="1"/>
              <a:t>समस्या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संसाधने</a:t>
            </a:r>
            <a:r>
              <a:rPr lang="en-US" b="1" dirty="0"/>
              <a:t>: </a:t>
            </a:r>
            <a:r>
              <a:rPr lang="en-US" b="1" dirty="0" err="1"/>
              <a:t>वितरण</a:t>
            </a:r>
            <a:r>
              <a:rPr lang="en-US" b="1" dirty="0"/>
              <a:t>, </a:t>
            </a:r>
            <a:r>
              <a:rPr lang="en-US" b="1" dirty="0" err="1"/>
              <a:t>उपयोजन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समस्या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जगामध्ये</a:t>
            </a:r>
            <a:r>
              <a:rPr lang="en-US" dirty="0"/>
              <a:t> </a:t>
            </a:r>
            <a:r>
              <a:rPr lang="en-US" dirty="0" err="1"/>
              <a:t>जंगलांची</a:t>
            </a:r>
            <a:r>
              <a:rPr lang="en-US" dirty="0"/>
              <a:t> </a:t>
            </a:r>
            <a:r>
              <a:rPr lang="en-US" dirty="0" err="1"/>
              <a:t>विभागणी</a:t>
            </a:r>
            <a:r>
              <a:rPr lang="en-US" dirty="0"/>
              <a:t> </a:t>
            </a:r>
            <a:r>
              <a:rPr lang="en-US" dirty="0" err="1"/>
              <a:t>पुढीलप्रमाणे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 - </a:t>
            </a:r>
            <a:r>
              <a:rPr lang="en-US" dirty="0" err="1"/>
              <a:t>दक्षिण</a:t>
            </a:r>
            <a:r>
              <a:rPr lang="en-US" dirty="0"/>
              <a:t> </a:t>
            </a:r>
            <a:r>
              <a:rPr lang="en-US" dirty="0" err="1"/>
              <a:t>अमेरिका</a:t>
            </a:r>
            <a:r>
              <a:rPr lang="en-US" dirty="0"/>
              <a:t> ४०%, </a:t>
            </a:r>
            <a:r>
              <a:rPr lang="en-US" dirty="0" err="1"/>
              <a:t>उत्तर</a:t>
            </a:r>
            <a:r>
              <a:rPr lang="en-US" dirty="0"/>
              <a:t> </a:t>
            </a:r>
            <a:r>
              <a:rPr lang="en-US" dirty="0" err="1"/>
              <a:t>अमेरिका</a:t>
            </a:r>
            <a:r>
              <a:rPr lang="en-US" dirty="0"/>
              <a:t> ३६%, </a:t>
            </a:r>
            <a:r>
              <a:rPr lang="en-US" dirty="0" err="1"/>
              <a:t>रशिया</a:t>
            </a:r>
            <a:r>
              <a:rPr lang="en-US" dirty="0"/>
              <a:t> ३५%, </a:t>
            </a:r>
            <a:r>
              <a:rPr lang="en-US" dirty="0" err="1"/>
              <a:t>युरोप</a:t>
            </a:r>
            <a:r>
              <a:rPr lang="en-US" dirty="0"/>
              <a:t> २८%, </a:t>
            </a:r>
            <a:r>
              <a:rPr lang="en-US" dirty="0" err="1"/>
              <a:t>आफ्रिका</a:t>
            </a:r>
            <a:r>
              <a:rPr lang="en-US" dirty="0"/>
              <a:t> २७%, </a:t>
            </a:r>
            <a:r>
              <a:rPr lang="en-US" dirty="0" err="1"/>
              <a:t>आशिया</a:t>
            </a:r>
            <a:r>
              <a:rPr lang="en-US" dirty="0"/>
              <a:t> २०%, </a:t>
            </a:r>
            <a:r>
              <a:rPr lang="en-US" dirty="0" err="1"/>
              <a:t>बेटे</a:t>
            </a:r>
            <a:r>
              <a:rPr lang="en-US" dirty="0"/>
              <a:t> १०% </a:t>
            </a:r>
          </a:p>
          <a:p>
            <a:pPr marL="0" indent="0">
              <a:buNone/>
            </a:pPr>
            <a:r>
              <a:rPr lang="en-US" b="1" dirty="0" err="1"/>
              <a:t>जंगलांचे</a:t>
            </a:r>
            <a:r>
              <a:rPr lang="en-US" b="1" dirty="0"/>
              <a:t> </a:t>
            </a:r>
            <a:r>
              <a:rPr lang="en-US" b="1" dirty="0" err="1"/>
              <a:t>प्रकार</a:t>
            </a:r>
            <a:r>
              <a:rPr lang="en-US" b="1" dirty="0"/>
              <a:t> व </a:t>
            </a:r>
            <a:r>
              <a:rPr lang="en-US" b="1" dirty="0" err="1"/>
              <a:t>त्यांचे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r>
              <a:rPr lang="en-US" b="1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१.</a:t>
            </a:r>
            <a:r>
              <a:rPr lang="en-US" dirty="0"/>
              <a:t> </a:t>
            </a:r>
            <a:r>
              <a:rPr lang="en-US" b="1" dirty="0" err="1"/>
              <a:t>उष्ण</a:t>
            </a:r>
            <a:r>
              <a:rPr lang="en-US" b="1" dirty="0"/>
              <a:t> </a:t>
            </a:r>
            <a:r>
              <a:rPr lang="en-US" b="1" dirty="0" err="1"/>
              <a:t>कटिबंधीय</a:t>
            </a:r>
            <a:r>
              <a:rPr lang="en-US" b="1" dirty="0"/>
              <a:t> </a:t>
            </a:r>
            <a:r>
              <a:rPr lang="en-US" b="1" dirty="0" err="1"/>
              <a:t>जंगले</a:t>
            </a:r>
            <a:r>
              <a:rPr lang="en-US" dirty="0"/>
              <a:t>: </a:t>
            </a:r>
            <a:r>
              <a:rPr lang="en-US" dirty="0" err="1"/>
              <a:t>विषुववृत्तीय</a:t>
            </a:r>
            <a:r>
              <a:rPr lang="en-US" dirty="0"/>
              <a:t> </a:t>
            </a:r>
            <a:r>
              <a:rPr lang="en-US" dirty="0" err="1"/>
              <a:t>सदाहरित</a:t>
            </a:r>
            <a:r>
              <a:rPr lang="en-US" dirty="0"/>
              <a:t> </a:t>
            </a:r>
            <a:r>
              <a:rPr lang="en-US" dirty="0" err="1"/>
              <a:t>जंगले</a:t>
            </a:r>
            <a:r>
              <a:rPr lang="en-US" dirty="0"/>
              <a:t>: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भौगोलिक</a:t>
            </a:r>
            <a:r>
              <a:rPr lang="en-US" dirty="0"/>
              <a:t> </a:t>
            </a:r>
            <a:r>
              <a:rPr lang="en-US" dirty="0" err="1"/>
              <a:t>स्थिती</a:t>
            </a:r>
            <a:r>
              <a:rPr lang="en-US" dirty="0"/>
              <a:t>, </a:t>
            </a:r>
            <a:r>
              <a:rPr lang="en-US" dirty="0" err="1"/>
              <a:t>वैशिष्ट्ये</a:t>
            </a:r>
            <a:r>
              <a:rPr lang="en-US" dirty="0"/>
              <a:t>, </a:t>
            </a:r>
            <a:r>
              <a:rPr lang="en-US" dirty="0" err="1"/>
              <a:t>जंगलातील</a:t>
            </a:r>
            <a:r>
              <a:rPr lang="en-US" dirty="0"/>
              <a:t> </a:t>
            </a:r>
            <a:r>
              <a:rPr lang="en-US" dirty="0" err="1"/>
              <a:t>वृक्षांच्या</a:t>
            </a:r>
            <a:r>
              <a:rPr lang="en-US" dirty="0"/>
              <a:t> </a:t>
            </a:r>
            <a:r>
              <a:rPr lang="en-US" dirty="0" err="1"/>
              <a:t>जाती</a:t>
            </a:r>
            <a:r>
              <a:rPr lang="en-US" dirty="0"/>
              <a:t>, </a:t>
            </a:r>
            <a:r>
              <a:rPr lang="en-US" dirty="0" err="1"/>
              <a:t>आर्थिक</a:t>
            </a:r>
            <a:r>
              <a:rPr lang="en-US" dirty="0"/>
              <a:t> </a:t>
            </a:r>
            <a:r>
              <a:rPr lang="en-US" dirty="0" err="1"/>
              <a:t>महत्व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/>
              <a:t>२. </a:t>
            </a:r>
            <a:r>
              <a:rPr lang="en-US" b="1" dirty="0" err="1"/>
              <a:t>मोसमी</a:t>
            </a:r>
            <a:r>
              <a:rPr lang="en-US" b="1" dirty="0"/>
              <a:t> </a:t>
            </a:r>
            <a:r>
              <a:rPr lang="en-US" b="1" dirty="0" err="1"/>
              <a:t>पानझडी</a:t>
            </a:r>
            <a:r>
              <a:rPr lang="en-US" b="1" dirty="0"/>
              <a:t> </a:t>
            </a:r>
            <a:r>
              <a:rPr lang="en-US" b="1" dirty="0" err="1"/>
              <a:t>जंगले</a:t>
            </a:r>
            <a:r>
              <a:rPr lang="en-US" b="1" dirty="0"/>
              <a:t>: </a:t>
            </a:r>
            <a:r>
              <a:rPr lang="en-US" dirty="0" err="1"/>
              <a:t>एकूण</a:t>
            </a:r>
            <a:r>
              <a:rPr lang="en-US" dirty="0"/>
              <a:t> </a:t>
            </a:r>
            <a:r>
              <a:rPr lang="en-US" dirty="0" err="1"/>
              <a:t>जंगलाखालील</a:t>
            </a:r>
            <a:r>
              <a:rPr lang="en-US" dirty="0"/>
              <a:t> </a:t>
            </a:r>
            <a:r>
              <a:rPr lang="en-US" dirty="0" err="1"/>
              <a:t>क्षेत्राच्या</a:t>
            </a:r>
            <a:r>
              <a:rPr lang="en-US" dirty="0"/>
              <a:t> १६% </a:t>
            </a:r>
            <a:r>
              <a:rPr lang="en-US" dirty="0" err="1"/>
              <a:t>भागात</a:t>
            </a:r>
            <a:r>
              <a:rPr lang="en-US" dirty="0"/>
              <a:t> </a:t>
            </a:r>
            <a:r>
              <a:rPr lang="en-US" dirty="0" err="1"/>
              <a:t>हे</a:t>
            </a:r>
            <a:r>
              <a:rPr lang="en-US" dirty="0"/>
              <a:t> </a:t>
            </a:r>
            <a:r>
              <a:rPr lang="en-US" dirty="0" err="1"/>
              <a:t>जंगल</a:t>
            </a:r>
            <a:r>
              <a:rPr lang="en-US" dirty="0"/>
              <a:t> </a:t>
            </a:r>
            <a:r>
              <a:rPr lang="en-US" dirty="0" err="1"/>
              <a:t>आढळते</a:t>
            </a:r>
            <a:r>
              <a:rPr lang="en-US" dirty="0"/>
              <a:t>.  </a:t>
            </a:r>
            <a:r>
              <a:rPr lang="en-US" dirty="0" err="1"/>
              <a:t>वृक्षांच्या</a:t>
            </a:r>
            <a:r>
              <a:rPr lang="en-US" dirty="0"/>
              <a:t> </a:t>
            </a:r>
            <a:r>
              <a:rPr lang="en-US" dirty="0" err="1"/>
              <a:t>जाती</a:t>
            </a:r>
            <a:r>
              <a:rPr lang="en-US" dirty="0"/>
              <a:t> - </a:t>
            </a:r>
            <a:r>
              <a:rPr lang="en-US" dirty="0" err="1"/>
              <a:t>साग</a:t>
            </a:r>
            <a:r>
              <a:rPr lang="en-US" dirty="0"/>
              <a:t>, </a:t>
            </a:r>
            <a:r>
              <a:rPr lang="en-US" dirty="0" err="1"/>
              <a:t>निलगिरी</a:t>
            </a:r>
            <a:r>
              <a:rPr lang="en-US" dirty="0"/>
              <a:t>, </a:t>
            </a:r>
            <a:r>
              <a:rPr lang="en-US" dirty="0" err="1"/>
              <a:t>शिकेकाई</a:t>
            </a:r>
            <a:r>
              <a:rPr lang="en-US" dirty="0"/>
              <a:t>, </a:t>
            </a:r>
            <a:r>
              <a:rPr lang="en-US" dirty="0" err="1"/>
              <a:t>जांभूळ</a:t>
            </a:r>
            <a:r>
              <a:rPr lang="en-US" dirty="0"/>
              <a:t> इ. </a:t>
            </a:r>
            <a:r>
              <a:rPr lang="en-US" dirty="0" err="1"/>
              <a:t>भौगोलिक</a:t>
            </a:r>
            <a:r>
              <a:rPr lang="en-US" dirty="0"/>
              <a:t> </a:t>
            </a:r>
            <a:r>
              <a:rPr lang="en-US" dirty="0" err="1"/>
              <a:t>स्थिती</a:t>
            </a:r>
            <a:r>
              <a:rPr lang="en-US" dirty="0"/>
              <a:t>, </a:t>
            </a:r>
            <a:r>
              <a:rPr lang="en-US" dirty="0" err="1"/>
              <a:t>वैशिष्ट्ये</a:t>
            </a:r>
            <a:r>
              <a:rPr lang="en-US" dirty="0"/>
              <a:t>, </a:t>
            </a:r>
            <a:r>
              <a:rPr lang="en-US" dirty="0" err="1"/>
              <a:t>महत्व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३. </a:t>
            </a:r>
            <a:r>
              <a:rPr lang="en-US" b="1" dirty="0" err="1"/>
              <a:t>समशीतोष्ण</a:t>
            </a:r>
            <a:r>
              <a:rPr lang="en-US" b="1" dirty="0"/>
              <a:t> </a:t>
            </a:r>
            <a:r>
              <a:rPr lang="en-US" b="1" dirty="0" err="1"/>
              <a:t>कटिबंधीय</a:t>
            </a:r>
            <a:r>
              <a:rPr lang="en-US" b="1" dirty="0"/>
              <a:t> </a:t>
            </a:r>
            <a:r>
              <a:rPr lang="en-US" b="1" dirty="0" err="1"/>
              <a:t>जंगल</a:t>
            </a:r>
            <a:r>
              <a:rPr lang="en-US" b="1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सूचिपर्ण</a:t>
            </a:r>
            <a:r>
              <a:rPr lang="en-US" dirty="0"/>
              <a:t> </a:t>
            </a:r>
            <a:r>
              <a:rPr lang="en-US" dirty="0" err="1"/>
              <a:t>नरम</a:t>
            </a:r>
            <a:r>
              <a:rPr lang="en-US" dirty="0"/>
              <a:t> </a:t>
            </a:r>
            <a:r>
              <a:rPr lang="en-US" dirty="0" err="1"/>
              <a:t>लाकडाच्या</a:t>
            </a:r>
            <a:r>
              <a:rPr lang="en-US" dirty="0"/>
              <a:t> </a:t>
            </a:r>
            <a:r>
              <a:rPr lang="en-US" dirty="0" err="1"/>
              <a:t>वृक्षाच्या</a:t>
            </a:r>
            <a:r>
              <a:rPr lang="en-US" dirty="0"/>
              <a:t> </a:t>
            </a:r>
            <a:r>
              <a:rPr lang="en-US" dirty="0" err="1"/>
              <a:t>जाती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कटिबंधीय</a:t>
            </a:r>
            <a:r>
              <a:rPr lang="en-US" dirty="0"/>
              <a:t> </a:t>
            </a:r>
            <a:r>
              <a:rPr lang="en-US" dirty="0" err="1"/>
              <a:t>टणक</a:t>
            </a:r>
            <a:r>
              <a:rPr lang="en-US" dirty="0"/>
              <a:t> </a:t>
            </a:r>
            <a:r>
              <a:rPr lang="en-US" dirty="0" err="1"/>
              <a:t>लाकडाच्या</a:t>
            </a:r>
            <a:r>
              <a:rPr lang="en-US" dirty="0"/>
              <a:t> </a:t>
            </a:r>
            <a:r>
              <a:rPr lang="en-US" dirty="0" err="1"/>
              <a:t>वृक्षांची</a:t>
            </a:r>
            <a:r>
              <a:rPr lang="en-US" dirty="0"/>
              <a:t> </a:t>
            </a:r>
            <a:r>
              <a:rPr lang="en-US" dirty="0" err="1"/>
              <a:t>पानझडी</a:t>
            </a:r>
            <a:r>
              <a:rPr lang="en-US" dirty="0"/>
              <a:t> </a:t>
            </a:r>
            <a:r>
              <a:rPr lang="en-US" dirty="0" err="1"/>
              <a:t>जंगले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भूमध्य</a:t>
            </a:r>
            <a:r>
              <a:rPr lang="en-US" dirty="0"/>
              <a:t> </a:t>
            </a:r>
            <a:r>
              <a:rPr lang="en-US" dirty="0" err="1"/>
              <a:t>सागरी</a:t>
            </a:r>
            <a:r>
              <a:rPr lang="en-US" dirty="0"/>
              <a:t> </a:t>
            </a:r>
            <a:r>
              <a:rPr lang="en-US" dirty="0" err="1"/>
              <a:t>जंगले</a:t>
            </a:r>
            <a:r>
              <a:rPr lang="en-US" dirty="0"/>
              <a:t>: </a:t>
            </a:r>
            <a:r>
              <a:rPr lang="en-US" dirty="0" err="1"/>
              <a:t>युरोप</a:t>
            </a:r>
            <a:r>
              <a:rPr lang="en-US" dirty="0"/>
              <a:t>, </a:t>
            </a:r>
            <a:r>
              <a:rPr lang="en-US" dirty="0" err="1"/>
              <a:t>कॅलिफोर्निया</a:t>
            </a:r>
            <a:r>
              <a:rPr lang="en-US" dirty="0"/>
              <a:t>, इ. </a:t>
            </a:r>
            <a:r>
              <a:rPr lang="en-US" dirty="0" err="1"/>
              <a:t>गुण</a:t>
            </a:r>
            <a:r>
              <a:rPr lang="en-US" dirty="0"/>
              <a:t> </a:t>
            </a:r>
            <a:r>
              <a:rPr lang="en-US" dirty="0" err="1"/>
              <a:t>वैशिष्ट्ये</a:t>
            </a:r>
            <a:r>
              <a:rPr lang="en-US" dirty="0"/>
              <a:t> </a:t>
            </a:r>
            <a:r>
              <a:rPr lang="en-US" dirty="0" err="1" smtClean="0"/>
              <a:t>जाती</a:t>
            </a:r>
            <a:r>
              <a:rPr lang="en-US" dirty="0"/>
              <a:t>, </a:t>
            </a:r>
            <a:r>
              <a:rPr lang="en-US" dirty="0" err="1"/>
              <a:t>भौगोलिक</a:t>
            </a:r>
            <a:r>
              <a:rPr lang="en-US" dirty="0"/>
              <a:t> </a:t>
            </a:r>
            <a:r>
              <a:rPr lang="en-US" dirty="0" err="1"/>
              <a:t>परिस्थिती</a:t>
            </a:r>
            <a:r>
              <a:rPr lang="en-US" dirty="0"/>
              <a:t>, </a:t>
            </a:r>
            <a:r>
              <a:rPr lang="en-US" dirty="0" err="1"/>
              <a:t>आर्थिक</a:t>
            </a:r>
            <a:r>
              <a:rPr lang="en-US" dirty="0"/>
              <a:t> </a:t>
            </a:r>
            <a:r>
              <a:rPr lang="en-US" dirty="0" err="1"/>
              <a:t>महत्व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88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भारतातील</a:t>
            </a:r>
            <a:r>
              <a:rPr lang="en-US" b="1" dirty="0"/>
              <a:t> </a:t>
            </a:r>
            <a:r>
              <a:rPr lang="en-US" b="1" dirty="0" err="1"/>
              <a:t>जंगलांचे</a:t>
            </a:r>
            <a:r>
              <a:rPr lang="en-US" b="1" dirty="0"/>
              <a:t> </a:t>
            </a:r>
            <a:r>
              <a:rPr lang="en-US" b="1" dirty="0" err="1"/>
              <a:t>प्रमाण</a:t>
            </a:r>
            <a:r>
              <a:rPr lang="en-US" b="1" dirty="0"/>
              <a:t> व </a:t>
            </a:r>
            <a:r>
              <a:rPr lang="en-US" b="1" dirty="0" err="1"/>
              <a:t>वर्गीकरण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715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i) </a:t>
            </a:r>
            <a:r>
              <a:rPr lang="en-US" b="1" dirty="0" err="1"/>
              <a:t>सदाहरित</a:t>
            </a:r>
            <a:r>
              <a:rPr lang="en-US" b="1" dirty="0"/>
              <a:t> </a:t>
            </a:r>
            <a:r>
              <a:rPr lang="en-US" b="1" dirty="0" err="1"/>
              <a:t>जंगल</a:t>
            </a:r>
            <a:r>
              <a:rPr lang="en-US" b="1" dirty="0"/>
              <a:t>:</a:t>
            </a:r>
            <a:r>
              <a:rPr lang="en-US" dirty="0"/>
              <a:t> २०० </a:t>
            </a:r>
            <a:r>
              <a:rPr lang="en-US" dirty="0" err="1"/>
              <a:t>सेमी</a:t>
            </a:r>
            <a:r>
              <a:rPr lang="en-US" dirty="0"/>
              <a:t> </a:t>
            </a:r>
            <a:r>
              <a:rPr lang="en-US" dirty="0" err="1"/>
              <a:t>पेक्षा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पर्जन्याच्या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. </a:t>
            </a:r>
            <a:r>
              <a:rPr lang="en-US" dirty="0" err="1"/>
              <a:t>क्षेत्र</a:t>
            </a:r>
            <a:r>
              <a:rPr lang="en-US" dirty="0"/>
              <a:t>: </a:t>
            </a:r>
            <a:r>
              <a:rPr lang="en-US" dirty="0" err="1"/>
              <a:t>महाराष्ट्र</a:t>
            </a:r>
            <a:r>
              <a:rPr lang="en-US" dirty="0"/>
              <a:t>, </a:t>
            </a:r>
            <a:r>
              <a:rPr lang="en-US" dirty="0" err="1"/>
              <a:t>गोवा</a:t>
            </a:r>
            <a:r>
              <a:rPr lang="en-US" dirty="0"/>
              <a:t>, </a:t>
            </a:r>
            <a:r>
              <a:rPr lang="en-US" dirty="0" err="1"/>
              <a:t>कर्नाटक</a:t>
            </a:r>
            <a:r>
              <a:rPr lang="en-US" dirty="0"/>
              <a:t>, </a:t>
            </a:r>
            <a:r>
              <a:rPr lang="en-US" dirty="0" err="1"/>
              <a:t>केरळ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राज्यांचा</a:t>
            </a:r>
            <a:r>
              <a:rPr lang="en-US" dirty="0"/>
              <a:t> </a:t>
            </a:r>
            <a:r>
              <a:rPr lang="en-US" dirty="0" err="1"/>
              <a:t>पचंमीकडे</a:t>
            </a:r>
            <a:r>
              <a:rPr lang="en-US" dirty="0"/>
              <a:t> </a:t>
            </a:r>
            <a:r>
              <a:rPr lang="en-US" dirty="0" err="1"/>
              <a:t>किनारी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. </a:t>
            </a:r>
            <a:r>
              <a:rPr lang="en-US" dirty="0" err="1"/>
              <a:t>तामिळनाडू</a:t>
            </a:r>
            <a:r>
              <a:rPr lang="en-US" dirty="0"/>
              <a:t>, </a:t>
            </a:r>
            <a:r>
              <a:rPr lang="en-US" dirty="0" err="1"/>
              <a:t>सिक्कीम</a:t>
            </a:r>
            <a:r>
              <a:rPr lang="en-US" dirty="0"/>
              <a:t>, प. </a:t>
            </a:r>
            <a:r>
              <a:rPr lang="en-US" dirty="0" err="1"/>
              <a:t>बंगाल</a:t>
            </a:r>
            <a:r>
              <a:rPr lang="en-US" dirty="0"/>
              <a:t>, </a:t>
            </a:r>
            <a:r>
              <a:rPr lang="en-US" dirty="0" err="1"/>
              <a:t>आसाम</a:t>
            </a:r>
            <a:r>
              <a:rPr lang="en-US" dirty="0"/>
              <a:t>, </a:t>
            </a:r>
            <a:r>
              <a:rPr lang="en-US" dirty="0" err="1"/>
              <a:t>मेघालय</a:t>
            </a:r>
            <a:r>
              <a:rPr lang="en-US" dirty="0"/>
              <a:t>, </a:t>
            </a:r>
            <a:r>
              <a:rPr lang="en-US" dirty="0" err="1"/>
              <a:t>मिझोराम</a:t>
            </a:r>
            <a:r>
              <a:rPr lang="en-US" dirty="0"/>
              <a:t>, </a:t>
            </a:r>
            <a:r>
              <a:rPr lang="en-US" dirty="0" err="1"/>
              <a:t>मणिपूर</a:t>
            </a:r>
            <a:r>
              <a:rPr lang="en-US" dirty="0"/>
              <a:t>, </a:t>
            </a:r>
            <a:r>
              <a:rPr lang="en-US" dirty="0" err="1"/>
              <a:t>त्रिपुरा</a:t>
            </a:r>
            <a:r>
              <a:rPr lang="en-US" dirty="0"/>
              <a:t>. </a:t>
            </a:r>
            <a:r>
              <a:rPr lang="en-US" dirty="0" err="1"/>
              <a:t>वेत</a:t>
            </a:r>
            <a:r>
              <a:rPr lang="en-US" dirty="0"/>
              <a:t>, </a:t>
            </a:r>
            <a:r>
              <a:rPr lang="en-US" dirty="0" err="1"/>
              <a:t>नारळ</a:t>
            </a:r>
            <a:r>
              <a:rPr lang="en-US" dirty="0"/>
              <a:t>, </a:t>
            </a:r>
            <a:r>
              <a:rPr lang="en-US" dirty="0" err="1"/>
              <a:t>पोफळी</a:t>
            </a:r>
            <a:r>
              <a:rPr lang="en-US" dirty="0"/>
              <a:t>, </a:t>
            </a:r>
            <a:r>
              <a:rPr lang="en-US" dirty="0" err="1"/>
              <a:t>शिसव</a:t>
            </a:r>
            <a:r>
              <a:rPr lang="en-US" dirty="0"/>
              <a:t>, </a:t>
            </a:r>
            <a:r>
              <a:rPr lang="en-US" dirty="0" err="1"/>
              <a:t>नारळ</a:t>
            </a:r>
            <a:r>
              <a:rPr lang="en-US" dirty="0"/>
              <a:t>, </a:t>
            </a:r>
            <a:r>
              <a:rPr lang="en-US" dirty="0" err="1"/>
              <a:t>निलगिरी</a:t>
            </a:r>
            <a:r>
              <a:rPr lang="en-US" dirty="0"/>
              <a:t>, </a:t>
            </a:r>
            <a:r>
              <a:rPr lang="en-US" dirty="0" err="1"/>
              <a:t>देवदार</a:t>
            </a:r>
            <a:r>
              <a:rPr lang="en-US" dirty="0"/>
              <a:t> इ.  </a:t>
            </a:r>
          </a:p>
          <a:p>
            <a:r>
              <a:rPr lang="en-US" b="1" dirty="0"/>
              <a:t>ii) </a:t>
            </a:r>
            <a:r>
              <a:rPr lang="en-US" b="1" dirty="0" err="1"/>
              <a:t>पानझडी</a:t>
            </a:r>
            <a:r>
              <a:rPr lang="en-US" b="1" dirty="0"/>
              <a:t> </a:t>
            </a:r>
            <a:r>
              <a:rPr lang="en-US" b="1" dirty="0" err="1"/>
              <a:t>जंगले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सुमारे</a:t>
            </a:r>
            <a:r>
              <a:rPr lang="en-US" dirty="0"/>
              <a:t> १००-२०० </a:t>
            </a:r>
            <a:r>
              <a:rPr lang="en-US" dirty="0" err="1"/>
              <a:t>सेमी</a:t>
            </a:r>
            <a:r>
              <a:rPr lang="en-US" dirty="0"/>
              <a:t> </a:t>
            </a:r>
            <a:r>
              <a:rPr lang="en-US" dirty="0" err="1"/>
              <a:t>पर्जन्याच्या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, </a:t>
            </a:r>
            <a:r>
              <a:rPr lang="en-US" dirty="0" err="1"/>
              <a:t>प्रामुख्याने</a:t>
            </a:r>
            <a:r>
              <a:rPr lang="en-US" dirty="0"/>
              <a:t> </a:t>
            </a:r>
            <a:r>
              <a:rPr lang="en-US" dirty="0" err="1"/>
              <a:t>शुष्क</a:t>
            </a:r>
            <a:r>
              <a:rPr lang="en-US" dirty="0"/>
              <a:t> </a:t>
            </a:r>
            <a:r>
              <a:rPr lang="en-US" dirty="0" err="1"/>
              <a:t>उन्हाळा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प्रदेशामध्ये</a:t>
            </a:r>
            <a:r>
              <a:rPr lang="en-US" dirty="0"/>
              <a:t>. </a:t>
            </a:r>
            <a:r>
              <a:rPr lang="en-US" dirty="0" err="1"/>
              <a:t>क्षेत्र</a:t>
            </a:r>
            <a:r>
              <a:rPr lang="en-US" dirty="0"/>
              <a:t>: </a:t>
            </a:r>
            <a:r>
              <a:rPr lang="en-US" dirty="0" err="1"/>
              <a:t>भारताच्या</a:t>
            </a:r>
            <a:r>
              <a:rPr lang="en-US" dirty="0"/>
              <a:t> </a:t>
            </a:r>
            <a:r>
              <a:rPr lang="en-US" dirty="0" err="1"/>
              <a:t>प्रजन्यछायेच्या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, </a:t>
            </a:r>
            <a:r>
              <a:rPr lang="en-US" dirty="0" err="1"/>
              <a:t>मध्यप्रदेश</a:t>
            </a:r>
            <a:r>
              <a:rPr lang="en-US" dirty="0"/>
              <a:t>, </a:t>
            </a:r>
            <a:r>
              <a:rPr lang="en-US" dirty="0" err="1"/>
              <a:t>महाराष्ट्र</a:t>
            </a:r>
            <a:r>
              <a:rPr lang="en-US" dirty="0"/>
              <a:t>, </a:t>
            </a:r>
            <a:r>
              <a:rPr lang="en-US" dirty="0" err="1"/>
              <a:t>कर्नाटक</a:t>
            </a:r>
            <a:r>
              <a:rPr lang="en-US" dirty="0"/>
              <a:t>, </a:t>
            </a:r>
            <a:r>
              <a:rPr lang="en-US" dirty="0" err="1"/>
              <a:t>ओरिसा</a:t>
            </a:r>
            <a:r>
              <a:rPr lang="en-US" dirty="0"/>
              <a:t>, </a:t>
            </a:r>
            <a:r>
              <a:rPr lang="en-US" dirty="0" err="1"/>
              <a:t>बिहार</a:t>
            </a:r>
            <a:r>
              <a:rPr lang="en-US" dirty="0"/>
              <a:t>, </a:t>
            </a:r>
            <a:r>
              <a:rPr lang="en-US" dirty="0" err="1"/>
              <a:t>झारखंड</a:t>
            </a:r>
            <a:r>
              <a:rPr lang="en-US" dirty="0"/>
              <a:t>, </a:t>
            </a:r>
            <a:r>
              <a:rPr lang="en-US" dirty="0" err="1"/>
              <a:t>गुजरात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राज्यात</a:t>
            </a:r>
            <a:r>
              <a:rPr lang="en-US" dirty="0"/>
              <a:t>. </a:t>
            </a:r>
            <a:r>
              <a:rPr lang="en-US" dirty="0" err="1"/>
              <a:t>साग</a:t>
            </a:r>
            <a:r>
              <a:rPr lang="en-US" dirty="0"/>
              <a:t>, </a:t>
            </a:r>
            <a:r>
              <a:rPr lang="en-US" dirty="0" err="1"/>
              <a:t>साल</a:t>
            </a:r>
            <a:r>
              <a:rPr lang="en-US" dirty="0"/>
              <a:t>, </a:t>
            </a:r>
            <a:r>
              <a:rPr lang="en-US" dirty="0" err="1"/>
              <a:t>शिसव</a:t>
            </a:r>
            <a:r>
              <a:rPr lang="en-US" dirty="0"/>
              <a:t>, </a:t>
            </a:r>
            <a:r>
              <a:rPr lang="en-US" dirty="0" err="1"/>
              <a:t>चंदन</a:t>
            </a:r>
            <a:r>
              <a:rPr lang="en-US" dirty="0"/>
              <a:t>, </a:t>
            </a:r>
            <a:r>
              <a:rPr lang="en-US" dirty="0" err="1"/>
              <a:t>आंबा</a:t>
            </a:r>
            <a:r>
              <a:rPr lang="en-US" dirty="0"/>
              <a:t>, </a:t>
            </a:r>
            <a:r>
              <a:rPr lang="en-US" dirty="0" err="1"/>
              <a:t>चिंच</a:t>
            </a:r>
            <a:r>
              <a:rPr lang="en-US" dirty="0"/>
              <a:t>, </a:t>
            </a:r>
            <a:r>
              <a:rPr lang="en-US" dirty="0" err="1"/>
              <a:t>बाभूळ</a:t>
            </a:r>
            <a:r>
              <a:rPr lang="en-US" dirty="0"/>
              <a:t>, </a:t>
            </a:r>
            <a:r>
              <a:rPr lang="en-US" dirty="0" err="1"/>
              <a:t>जांभुळ</a:t>
            </a:r>
            <a:r>
              <a:rPr lang="en-US" dirty="0"/>
              <a:t> इ.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64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b="1" dirty="0"/>
              <a:t>iii) </a:t>
            </a:r>
            <a:r>
              <a:rPr lang="en-US" b="1" dirty="0" err="1"/>
              <a:t>पर्वतीय</a:t>
            </a:r>
            <a:r>
              <a:rPr lang="en-US" b="1" dirty="0"/>
              <a:t> </a:t>
            </a:r>
            <a:r>
              <a:rPr lang="en-US" b="1" dirty="0" err="1"/>
              <a:t>जंगल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हिमालय</a:t>
            </a:r>
            <a:r>
              <a:rPr lang="en-US" dirty="0"/>
              <a:t> व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उंचीच्या</a:t>
            </a:r>
            <a:r>
              <a:rPr lang="en-US" dirty="0"/>
              <a:t> व </a:t>
            </a:r>
            <a:r>
              <a:rPr lang="en-US" dirty="0" err="1"/>
              <a:t>पर्जन्याचा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.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उंचीवर</a:t>
            </a:r>
            <a:r>
              <a:rPr lang="en-US" dirty="0"/>
              <a:t> </a:t>
            </a:r>
            <a:r>
              <a:rPr lang="en-US" dirty="0" err="1"/>
              <a:t>सुचपर्णी</a:t>
            </a:r>
            <a:r>
              <a:rPr lang="en-US" dirty="0"/>
              <a:t> </a:t>
            </a:r>
            <a:r>
              <a:rPr lang="en-US" dirty="0" err="1"/>
              <a:t>वने</a:t>
            </a:r>
            <a:r>
              <a:rPr lang="en-US" dirty="0"/>
              <a:t> व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उंचीवर</a:t>
            </a:r>
            <a:r>
              <a:rPr lang="en-US" dirty="0"/>
              <a:t> </a:t>
            </a:r>
            <a:r>
              <a:rPr lang="en-US" dirty="0" err="1"/>
              <a:t>पानझडी</a:t>
            </a:r>
            <a:r>
              <a:rPr lang="en-US" dirty="0"/>
              <a:t> </a:t>
            </a:r>
            <a:r>
              <a:rPr lang="en-US" dirty="0" err="1"/>
              <a:t>वने</a:t>
            </a:r>
            <a:r>
              <a:rPr lang="en-US" dirty="0"/>
              <a:t> </a:t>
            </a:r>
            <a:r>
              <a:rPr lang="en-US" dirty="0" err="1"/>
              <a:t>आढळतात</a:t>
            </a:r>
            <a:r>
              <a:rPr lang="en-US" dirty="0"/>
              <a:t>. </a:t>
            </a:r>
          </a:p>
          <a:p>
            <a:r>
              <a:rPr lang="en-US" dirty="0"/>
              <a:t>iv) </a:t>
            </a:r>
            <a:r>
              <a:rPr lang="en-US" b="1" dirty="0" err="1"/>
              <a:t>त्रिभूज</a:t>
            </a:r>
            <a:r>
              <a:rPr lang="en-US" b="1" dirty="0"/>
              <a:t> </a:t>
            </a:r>
            <a:r>
              <a:rPr lang="en-US" b="1" dirty="0" err="1"/>
              <a:t>प्रदेशातील</a:t>
            </a:r>
            <a:r>
              <a:rPr lang="en-US" b="1" dirty="0"/>
              <a:t> </a:t>
            </a:r>
            <a:r>
              <a:rPr lang="en-US" b="1" dirty="0" err="1"/>
              <a:t>जंगल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सुंद्री</a:t>
            </a:r>
            <a:r>
              <a:rPr lang="en-US" dirty="0"/>
              <a:t> </a:t>
            </a:r>
            <a:r>
              <a:rPr lang="en-US" dirty="0" err="1"/>
              <a:t>वने</a:t>
            </a:r>
            <a:r>
              <a:rPr lang="en-US" dirty="0"/>
              <a:t>, </a:t>
            </a:r>
            <a:r>
              <a:rPr lang="en-US" dirty="0" err="1"/>
              <a:t>भारताच्या</a:t>
            </a:r>
            <a:r>
              <a:rPr lang="en-US" dirty="0"/>
              <a:t> </a:t>
            </a:r>
            <a:r>
              <a:rPr lang="en-US" dirty="0" err="1"/>
              <a:t>पूर्व</a:t>
            </a:r>
            <a:r>
              <a:rPr lang="en-US" dirty="0"/>
              <a:t> </a:t>
            </a:r>
            <a:r>
              <a:rPr lang="en-US" dirty="0" err="1"/>
              <a:t>किनारपट्टीवरील</a:t>
            </a:r>
            <a:r>
              <a:rPr lang="en-US" dirty="0"/>
              <a:t>, </a:t>
            </a:r>
            <a:r>
              <a:rPr lang="en-US" dirty="0" err="1"/>
              <a:t>सुंदरबन</a:t>
            </a:r>
            <a:r>
              <a:rPr lang="en-US" dirty="0"/>
              <a:t>, </a:t>
            </a:r>
            <a:r>
              <a:rPr lang="en-US" dirty="0" err="1"/>
              <a:t>महानदी</a:t>
            </a:r>
            <a:r>
              <a:rPr lang="en-US" dirty="0"/>
              <a:t>, </a:t>
            </a:r>
            <a:r>
              <a:rPr lang="en-US" dirty="0" err="1"/>
              <a:t>गोदावरी</a:t>
            </a:r>
            <a:r>
              <a:rPr lang="en-US" dirty="0"/>
              <a:t>, </a:t>
            </a:r>
            <a:r>
              <a:rPr lang="en-US" dirty="0" err="1"/>
              <a:t>कृष्णा</a:t>
            </a:r>
            <a:r>
              <a:rPr lang="en-US" dirty="0"/>
              <a:t>, </a:t>
            </a:r>
            <a:r>
              <a:rPr lang="en-US" dirty="0" err="1"/>
              <a:t>कावेरी</a:t>
            </a:r>
            <a:r>
              <a:rPr lang="en-US" dirty="0"/>
              <a:t> </a:t>
            </a:r>
            <a:r>
              <a:rPr lang="en-US" dirty="0" err="1"/>
              <a:t>नद्यांच्या</a:t>
            </a:r>
            <a:r>
              <a:rPr lang="en-US" dirty="0"/>
              <a:t> </a:t>
            </a:r>
            <a:r>
              <a:rPr lang="en-US" dirty="0" err="1"/>
              <a:t>त्रिभूज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उपयोजन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फळे</a:t>
            </a:r>
            <a:r>
              <a:rPr lang="en-US" dirty="0"/>
              <a:t>, </a:t>
            </a:r>
            <a:r>
              <a:rPr lang="en-US" dirty="0" err="1"/>
              <a:t>कंद</a:t>
            </a:r>
            <a:r>
              <a:rPr lang="en-US" dirty="0"/>
              <a:t>, </a:t>
            </a:r>
            <a:r>
              <a:rPr lang="en-US" dirty="0" err="1"/>
              <a:t>मध</a:t>
            </a:r>
            <a:r>
              <a:rPr lang="en-US" dirty="0"/>
              <a:t>, </a:t>
            </a:r>
            <a:r>
              <a:rPr lang="en-US" dirty="0" err="1"/>
              <a:t>डिंक</a:t>
            </a:r>
            <a:r>
              <a:rPr lang="en-US" dirty="0"/>
              <a:t>, </a:t>
            </a:r>
            <a:r>
              <a:rPr lang="en-US" dirty="0" err="1"/>
              <a:t>रेशीम</a:t>
            </a:r>
            <a:r>
              <a:rPr lang="en-US" dirty="0"/>
              <a:t>, </a:t>
            </a:r>
            <a:r>
              <a:rPr lang="en-US" dirty="0" err="1"/>
              <a:t>रबर</a:t>
            </a:r>
            <a:r>
              <a:rPr lang="en-US" dirty="0"/>
              <a:t>, </a:t>
            </a:r>
            <a:r>
              <a:rPr lang="en-US" dirty="0" err="1"/>
              <a:t>लाकूड</a:t>
            </a:r>
            <a:r>
              <a:rPr lang="en-US" dirty="0"/>
              <a:t> इ.  </a:t>
            </a:r>
          </a:p>
          <a:p>
            <a:r>
              <a:rPr lang="en-US" b="1" dirty="0" err="1"/>
              <a:t>समस्या</a:t>
            </a:r>
            <a:r>
              <a:rPr lang="en-US" dirty="0"/>
              <a:t>: </a:t>
            </a:r>
            <a:r>
              <a:rPr lang="en-US" dirty="0" err="1"/>
              <a:t>जंगलांचे</a:t>
            </a:r>
            <a:r>
              <a:rPr lang="en-US" dirty="0"/>
              <a:t> </a:t>
            </a:r>
            <a:r>
              <a:rPr lang="en-US" dirty="0" err="1"/>
              <a:t>विषम</a:t>
            </a:r>
            <a:r>
              <a:rPr lang="en-US" dirty="0"/>
              <a:t> </a:t>
            </a:r>
            <a:r>
              <a:rPr lang="en-US" dirty="0" err="1"/>
              <a:t>वितरण</a:t>
            </a:r>
            <a:r>
              <a:rPr lang="en-US" dirty="0"/>
              <a:t>, </a:t>
            </a:r>
            <a:r>
              <a:rPr lang="en-US" dirty="0" err="1"/>
              <a:t>बेकायदेशीर</a:t>
            </a:r>
            <a:r>
              <a:rPr lang="en-US" dirty="0"/>
              <a:t> </a:t>
            </a:r>
            <a:r>
              <a:rPr lang="en-US" dirty="0" err="1"/>
              <a:t>वृक्षतोड</a:t>
            </a:r>
            <a:r>
              <a:rPr lang="en-US" dirty="0"/>
              <a:t>, </a:t>
            </a:r>
            <a:r>
              <a:rPr lang="en-US" dirty="0" err="1"/>
              <a:t>वाहतुकीच्या</a:t>
            </a:r>
            <a:r>
              <a:rPr lang="en-US" dirty="0"/>
              <a:t> </a:t>
            </a:r>
            <a:r>
              <a:rPr lang="en-US" dirty="0" err="1"/>
              <a:t>साधनांचा</a:t>
            </a:r>
            <a:r>
              <a:rPr lang="en-US" dirty="0"/>
              <a:t> </a:t>
            </a:r>
            <a:r>
              <a:rPr lang="en-US" dirty="0" err="1"/>
              <a:t>अभाव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1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ऊर्जा</a:t>
            </a:r>
            <a:r>
              <a:rPr lang="en-US" b="1" dirty="0"/>
              <a:t> </a:t>
            </a:r>
            <a:r>
              <a:rPr lang="en-US" b="1" dirty="0" err="1"/>
              <a:t>संसाधने</a:t>
            </a:r>
            <a:r>
              <a:rPr lang="en-US" b="1" dirty="0"/>
              <a:t>: </a:t>
            </a:r>
            <a:r>
              <a:rPr lang="en-US" b="1" dirty="0" err="1"/>
              <a:t>वितरण</a:t>
            </a:r>
            <a:r>
              <a:rPr lang="en-US" b="1" dirty="0"/>
              <a:t>, </a:t>
            </a:r>
            <a:r>
              <a:rPr lang="en-US" b="1" dirty="0" err="1"/>
              <a:t>उपयोजन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समस्या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दगडी</a:t>
            </a:r>
            <a:r>
              <a:rPr lang="en-US" b="1" dirty="0"/>
              <a:t> </a:t>
            </a:r>
            <a:r>
              <a:rPr lang="en-US" b="1" dirty="0" err="1"/>
              <a:t>कोळसा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 err="1"/>
              <a:t>महत्व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औद्योगिकरण</a:t>
            </a:r>
            <a:r>
              <a:rPr lang="en-US" dirty="0"/>
              <a:t> 			</a:t>
            </a:r>
            <a:r>
              <a:rPr lang="en-US" b="1" dirty="0" err="1"/>
              <a:t>निर्मिती</a:t>
            </a:r>
            <a:r>
              <a:rPr lang="en-US" dirty="0"/>
              <a:t>: </a:t>
            </a:r>
            <a:r>
              <a:rPr lang="en-US" dirty="0" err="1"/>
              <a:t>स्तरित</a:t>
            </a:r>
            <a:r>
              <a:rPr lang="en-US" dirty="0"/>
              <a:t> </a:t>
            </a:r>
            <a:r>
              <a:rPr lang="en-US" dirty="0" err="1"/>
              <a:t>खडकाचा</a:t>
            </a:r>
            <a:r>
              <a:rPr lang="en-US" dirty="0"/>
              <a:t> </a:t>
            </a:r>
            <a:r>
              <a:rPr lang="en-US" dirty="0" err="1"/>
              <a:t>प्रकार</a:t>
            </a:r>
            <a:endParaRPr lang="en-US" dirty="0"/>
          </a:p>
          <a:p>
            <a:r>
              <a:rPr lang="en-US" b="1" dirty="0" err="1"/>
              <a:t>प्रकार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अँथ्रासाईट</a:t>
            </a:r>
            <a:r>
              <a:rPr lang="en-US" dirty="0"/>
              <a:t>, </a:t>
            </a:r>
            <a:r>
              <a:rPr lang="en-US" dirty="0" err="1"/>
              <a:t>बिट्यूमिनस</a:t>
            </a:r>
            <a:r>
              <a:rPr lang="en-US" dirty="0"/>
              <a:t>, </a:t>
            </a:r>
            <a:r>
              <a:rPr lang="en-US" dirty="0" err="1"/>
              <a:t>लिग्नाईट</a:t>
            </a:r>
            <a:r>
              <a:rPr lang="en-US" dirty="0"/>
              <a:t>, </a:t>
            </a:r>
            <a:r>
              <a:rPr lang="en-US" dirty="0" err="1"/>
              <a:t>पिट</a:t>
            </a:r>
            <a:r>
              <a:rPr lang="en-US" dirty="0"/>
              <a:t>, </a:t>
            </a:r>
            <a:r>
              <a:rPr lang="en-US" dirty="0" err="1"/>
              <a:t>कॅनल</a:t>
            </a:r>
            <a:r>
              <a:rPr lang="en-US" dirty="0"/>
              <a:t>   </a:t>
            </a:r>
          </a:p>
          <a:p>
            <a:r>
              <a:rPr lang="en-US" b="1" dirty="0" err="1"/>
              <a:t>जागतिक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r>
              <a:rPr lang="en-US" b="1" dirty="0"/>
              <a:t>  </a:t>
            </a:r>
            <a:endParaRPr lang="en-US" dirty="0"/>
          </a:p>
          <a:p>
            <a:r>
              <a:rPr lang="en-US" b="1" dirty="0" err="1"/>
              <a:t>संयुक्त</a:t>
            </a:r>
            <a:r>
              <a:rPr lang="en-US" b="1" dirty="0"/>
              <a:t> </a:t>
            </a:r>
            <a:r>
              <a:rPr lang="en-US" b="1" dirty="0" err="1"/>
              <a:t>संस्थाने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जगाच्या</a:t>
            </a:r>
            <a:r>
              <a:rPr lang="en-US" dirty="0"/>
              <a:t> ३५ % </a:t>
            </a:r>
            <a:r>
              <a:rPr lang="en-US" dirty="0" err="1"/>
              <a:t>साठा</a:t>
            </a:r>
            <a:r>
              <a:rPr lang="en-US" dirty="0"/>
              <a:t>. </a:t>
            </a:r>
            <a:r>
              <a:rPr lang="en-US" dirty="0" err="1"/>
              <a:t>अपालेशियन</a:t>
            </a:r>
            <a:r>
              <a:rPr lang="en-US" dirty="0"/>
              <a:t>, </a:t>
            </a:r>
            <a:r>
              <a:rPr lang="en-US" dirty="0" err="1"/>
              <a:t>मध्य</a:t>
            </a:r>
            <a:r>
              <a:rPr lang="en-US" dirty="0"/>
              <a:t> व </a:t>
            </a:r>
            <a:r>
              <a:rPr lang="en-US" dirty="0" err="1"/>
              <a:t>रॉकी</a:t>
            </a:r>
            <a:r>
              <a:rPr lang="en-US" dirty="0"/>
              <a:t> </a:t>
            </a:r>
            <a:r>
              <a:rPr lang="en-US" dirty="0" err="1"/>
              <a:t>पर्वतीय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    </a:t>
            </a:r>
          </a:p>
          <a:p>
            <a:r>
              <a:rPr lang="en-US" b="1" dirty="0" err="1"/>
              <a:t>कॅनडा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न्यू</a:t>
            </a:r>
            <a:r>
              <a:rPr lang="en-US" dirty="0"/>
              <a:t> </a:t>
            </a:r>
            <a:r>
              <a:rPr lang="en-US" dirty="0" err="1"/>
              <a:t>फॉऊंडलॅंड</a:t>
            </a:r>
            <a:r>
              <a:rPr lang="en-US" dirty="0"/>
              <a:t> </a:t>
            </a:r>
            <a:r>
              <a:rPr lang="en-US" dirty="0" err="1"/>
              <a:t>बेट</a:t>
            </a:r>
            <a:r>
              <a:rPr lang="en-US" dirty="0"/>
              <a:t>, </a:t>
            </a:r>
            <a:r>
              <a:rPr lang="en-US" dirty="0" err="1"/>
              <a:t>नोव्हास्कोशीया</a:t>
            </a:r>
            <a:r>
              <a:rPr lang="en-US" dirty="0"/>
              <a:t>, </a:t>
            </a:r>
            <a:r>
              <a:rPr lang="en-US" dirty="0" err="1"/>
              <a:t>लॅब्रोडोर</a:t>
            </a:r>
            <a:r>
              <a:rPr lang="en-US" dirty="0"/>
              <a:t> इ.    </a:t>
            </a:r>
          </a:p>
          <a:p>
            <a:r>
              <a:rPr lang="en-US" b="1" dirty="0" err="1"/>
              <a:t>युरोप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 err="1"/>
              <a:t>जर्मनी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ऱ्हुर</a:t>
            </a:r>
            <a:r>
              <a:rPr lang="en-US" dirty="0"/>
              <a:t> (</a:t>
            </a:r>
            <a:r>
              <a:rPr lang="en-US" dirty="0" err="1"/>
              <a:t>जर्मनीच्या</a:t>
            </a:r>
            <a:r>
              <a:rPr lang="en-US" dirty="0"/>
              <a:t> ९५%), </a:t>
            </a:r>
            <a:r>
              <a:rPr lang="en-US" dirty="0" err="1"/>
              <a:t>सार</a:t>
            </a:r>
            <a:r>
              <a:rPr lang="en-US" dirty="0"/>
              <a:t>, </a:t>
            </a:r>
            <a:r>
              <a:rPr lang="en-US" dirty="0" err="1"/>
              <a:t>अचेन</a:t>
            </a:r>
            <a:r>
              <a:rPr lang="en-US" dirty="0"/>
              <a:t>, </a:t>
            </a:r>
            <a:r>
              <a:rPr lang="en-US" dirty="0" err="1"/>
              <a:t>सॅक्सनी</a:t>
            </a:r>
            <a:r>
              <a:rPr lang="en-US" dirty="0"/>
              <a:t>   </a:t>
            </a:r>
          </a:p>
          <a:p>
            <a:r>
              <a:rPr lang="en-US" b="1" dirty="0" err="1"/>
              <a:t>फ्रांस</a:t>
            </a:r>
            <a:r>
              <a:rPr lang="en-US" b="1" dirty="0"/>
              <a:t> व </a:t>
            </a:r>
            <a:r>
              <a:rPr lang="en-US" b="1" dirty="0" err="1"/>
              <a:t>बेल्जियम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सेबरमुस</a:t>
            </a:r>
            <a:r>
              <a:rPr lang="en-US" dirty="0"/>
              <a:t>, </a:t>
            </a:r>
            <a:r>
              <a:rPr lang="en-US" dirty="0" err="1"/>
              <a:t>मॉस्यु</a:t>
            </a:r>
            <a:r>
              <a:rPr lang="en-US" dirty="0"/>
              <a:t>, </a:t>
            </a:r>
            <a:r>
              <a:rPr lang="en-US" dirty="0" err="1"/>
              <a:t>लॉरेन</a:t>
            </a:r>
            <a:r>
              <a:rPr lang="en-US" dirty="0"/>
              <a:t>, </a:t>
            </a:r>
            <a:r>
              <a:rPr lang="en-US" dirty="0" err="1"/>
              <a:t>मासिफ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069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ग्रेट</a:t>
            </a:r>
            <a:r>
              <a:rPr lang="en-US" b="1" dirty="0"/>
              <a:t> </a:t>
            </a:r>
            <a:r>
              <a:rPr lang="en-US" b="1" dirty="0" err="1"/>
              <a:t>ब्रिटन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नॉर्थम्बरलँड</a:t>
            </a:r>
            <a:r>
              <a:rPr lang="en-US" dirty="0"/>
              <a:t>, </a:t>
            </a:r>
            <a:r>
              <a:rPr lang="en-US" dirty="0" err="1"/>
              <a:t>डरहॅम</a:t>
            </a:r>
            <a:r>
              <a:rPr lang="en-US" dirty="0"/>
              <a:t>, </a:t>
            </a:r>
            <a:r>
              <a:rPr lang="en-US" dirty="0" err="1"/>
              <a:t>नॉटिंगहॅम</a:t>
            </a:r>
            <a:r>
              <a:rPr lang="en-US" dirty="0"/>
              <a:t>, </a:t>
            </a:r>
            <a:r>
              <a:rPr lang="en-US" dirty="0" err="1"/>
              <a:t>डब्री</a:t>
            </a:r>
            <a:r>
              <a:rPr lang="en-US" dirty="0"/>
              <a:t>, उ </a:t>
            </a:r>
            <a:r>
              <a:rPr lang="en-US" dirty="0" err="1"/>
              <a:t>वेल्स</a:t>
            </a:r>
            <a:r>
              <a:rPr lang="en-US" dirty="0"/>
              <a:t>, </a:t>
            </a:r>
            <a:r>
              <a:rPr lang="en-US" dirty="0" err="1"/>
              <a:t>स्कॉटलंड</a:t>
            </a:r>
            <a:r>
              <a:rPr lang="en-US" dirty="0"/>
              <a:t> </a:t>
            </a:r>
          </a:p>
          <a:p>
            <a:r>
              <a:rPr lang="en-US" b="1" dirty="0" err="1"/>
              <a:t>रशिया</a:t>
            </a:r>
            <a:r>
              <a:rPr lang="en-US" b="1" dirty="0"/>
              <a:t> व </a:t>
            </a:r>
            <a:r>
              <a:rPr lang="en-US" b="1" dirty="0" err="1"/>
              <a:t>संबंधित</a:t>
            </a:r>
            <a:r>
              <a:rPr lang="en-US" b="1" dirty="0"/>
              <a:t> </a:t>
            </a:r>
            <a:r>
              <a:rPr lang="en-US" b="1" dirty="0" err="1"/>
              <a:t>देश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जगाच्या</a:t>
            </a:r>
            <a:r>
              <a:rPr lang="en-US" dirty="0"/>
              <a:t> २४%. </a:t>
            </a:r>
            <a:r>
              <a:rPr lang="en-US" dirty="0" err="1"/>
              <a:t>डोनेट</a:t>
            </a:r>
            <a:r>
              <a:rPr lang="en-US" dirty="0"/>
              <a:t>, </a:t>
            </a:r>
            <a:r>
              <a:rPr lang="en-US" dirty="0" err="1"/>
              <a:t>कुझनेट</a:t>
            </a:r>
            <a:r>
              <a:rPr lang="en-US" dirty="0"/>
              <a:t>, </a:t>
            </a:r>
            <a:r>
              <a:rPr lang="en-US" dirty="0" err="1"/>
              <a:t>मॉस्को</a:t>
            </a:r>
            <a:r>
              <a:rPr lang="en-US" dirty="0"/>
              <a:t>, </a:t>
            </a:r>
            <a:r>
              <a:rPr lang="en-US" dirty="0" err="1"/>
              <a:t>कारागंदा</a:t>
            </a:r>
            <a:r>
              <a:rPr lang="en-US" dirty="0"/>
              <a:t> </a:t>
            </a:r>
          </a:p>
          <a:p>
            <a:r>
              <a:rPr lang="en-US" b="1" dirty="0" err="1"/>
              <a:t>चीन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जगाच्या</a:t>
            </a:r>
            <a:r>
              <a:rPr lang="en-US" dirty="0"/>
              <a:t> २०%. </a:t>
            </a:r>
            <a:r>
              <a:rPr lang="en-US" dirty="0" err="1"/>
              <a:t>शान्सी</a:t>
            </a:r>
            <a:r>
              <a:rPr lang="en-US" dirty="0"/>
              <a:t>, </a:t>
            </a:r>
            <a:r>
              <a:rPr lang="en-US" dirty="0" err="1"/>
              <a:t>शेन्सी</a:t>
            </a:r>
            <a:r>
              <a:rPr lang="en-US" dirty="0"/>
              <a:t>, </a:t>
            </a:r>
            <a:r>
              <a:rPr lang="en-US" dirty="0" err="1"/>
              <a:t>पेकिंग</a:t>
            </a:r>
            <a:r>
              <a:rPr lang="en-US" dirty="0"/>
              <a:t>, </a:t>
            </a:r>
            <a:r>
              <a:rPr lang="en-US" dirty="0" err="1"/>
              <a:t>शँटुंग</a:t>
            </a:r>
            <a:r>
              <a:rPr lang="en-US" dirty="0"/>
              <a:t>, </a:t>
            </a:r>
            <a:r>
              <a:rPr lang="en-US" dirty="0" err="1"/>
              <a:t>मांचुरिया</a:t>
            </a:r>
            <a:r>
              <a:rPr lang="en-US" dirty="0"/>
              <a:t>, </a:t>
            </a:r>
            <a:r>
              <a:rPr lang="en-US" dirty="0" err="1"/>
              <a:t>रेड</a:t>
            </a:r>
            <a:r>
              <a:rPr lang="en-US" dirty="0"/>
              <a:t> </a:t>
            </a:r>
            <a:r>
              <a:rPr lang="en-US" dirty="0" err="1"/>
              <a:t>बेसिन</a:t>
            </a:r>
            <a:r>
              <a:rPr lang="en-US" dirty="0"/>
              <a:t> इ </a:t>
            </a:r>
          </a:p>
          <a:p>
            <a:r>
              <a:rPr lang="en-US" b="1" dirty="0" err="1"/>
              <a:t>जपान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क्यूशू</a:t>
            </a:r>
            <a:r>
              <a:rPr lang="en-US" dirty="0"/>
              <a:t>, </a:t>
            </a:r>
            <a:r>
              <a:rPr lang="en-US" dirty="0" err="1"/>
              <a:t>होकायडो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दोन</a:t>
            </a:r>
            <a:r>
              <a:rPr lang="en-US" dirty="0"/>
              <a:t> </a:t>
            </a:r>
            <a:r>
              <a:rPr lang="en-US" dirty="0" err="1"/>
              <a:t>बेटावर</a:t>
            </a:r>
            <a:r>
              <a:rPr lang="en-US" dirty="0"/>
              <a:t> </a:t>
            </a:r>
            <a:r>
              <a:rPr lang="en-US" dirty="0" err="1"/>
              <a:t>देशाच्या</a:t>
            </a:r>
            <a:r>
              <a:rPr lang="en-US" dirty="0"/>
              <a:t> ९०%</a:t>
            </a:r>
          </a:p>
          <a:p>
            <a:r>
              <a:rPr lang="en-US" b="1" dirty="0" err="1"/>
              <a:t>भारत</a:t>
            </a:r>
            <a:r>
              <a:rPr lang="en-US" dirty="0"/>
              <a:t>: </a:t>
            </a:r>
            <a:r>
              <a:rPr lang="en-US" dirty="0" err="1"/>
              <a:t>जगाच्या</a:t>
            </a:r>
            <a:r>
              <a:rPr lang="en-US" dirty="0"/>
              <a:t> १.८६ %. </a:t>
            </a:r>
            <a:r>
              <a:rPr lang="en-US" b="1" dirty="0"/>
              <a:t>अ) </a:t>
            </a:r>
            <a:r>
              <a:rPr lang="en-US" b="1" dirty="0" err="1"/>
              <a:t>गोंडवाना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 </a:t>
            </a:r>
            <a:r>
              <a:rPr lang="en-US" dirty="0" err="1"/>
              <a:t>झारखंड</a:t>
            </a:r>
            <a:r>
              <a:rPr lang="en-US" dirty="0"/>
              <a:t>, प </a:t>
            </a:r>
            <a:r>
              <a:rPr lang="en-US" dirty="0" err="1"/>
              <a:t>बंगाल</a:t>
            </a:r>
            <a:r>
              <a:rPr lang="en-US" dirty="0"/>
              <a:t>, </a:t>
            </a:r>
            <a:r>
              <a:rPr lang="en-US" dirty="0" err="1"/>
              <a:t>ओरिसा</a:t>
            </a:r>
            <a:r>
              <a:rPr lang="en-US" dirty="0"/>
              <a:t>,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महाराष्ट्र</a:t>
            </a:r>
            <a:r>
              <a:rPr lang="en-US" dirty="0"/>
              <a:t>, </a:t>
            </a:r>
            <a:r>
              <a:rPr lang="en-US" dirty="0" err="1"/>
              <a:t>तामिळनाडू</a:t>
            </a:r>
            <a:r>
              <a:rPr lang="en-US" dirty="0"/>
              <a:t>, </a:t>
            </a:r>
            <a:r>
              <a:rPr lang="en-US" dirty="0" err="1"/>
              <a:t>आंध्रप्रदेश</a:t>
            </a:r>
            <a:r>
              <a:rPr lang="en-US" dirty="0"/>
              <a:t>. </a:t>
            </a:r>
            <a:r>
              <a:rPr lang="en-US" dirty="0" err="1"/>
              <a:t>झारखंडमध्ये</a:t>
            </a:r>
            <a:r>
              <a:rPr lang="en-US" dirty="0"/>
              <a:t> </a:t>
            </a:r>
            <a:r>
              <a:rPr lang="en-US" dirty="0" err="1"/>
              <a:t>देशाच्या</a:t>
            </a:r>
            <a:r>
              <a:rPr lang="en-US" dirty="0"/>
              <a:t> ५०% </a:t>
            </a:r>
            <a:r>
              <a:rPr lang="en-US" b="1" dirty="0"/>
              <a:t>ब) </a:t>
            </a:r>
            <a:r>
              <a:rPr lang="en-US" b="1" dirty="0" err="1"/>
              <a:t>टर्शरी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आसाम</a:t>
            </a:r>
            <a:r>
              <a:rPr lang="en-US" dirty="0"/>
              <a:t>, </a:t>
            </a:r>
            <a:r>
              <a:rPr lang="en-US" dirty="0" err="1"/>
              <a:t>जम्मू</a:t>
            </a:r>
            <a:r>
              <a:rPr lang="en-US" dirty="0"/>
              <a:t> </a:t>
            </a:r>
            <a:r>
              <a:rPr lang="en-US" dirty="0" err="1"/>
              <a:t>काश्मीर</a:t>
            </a:r>
            <a:r>
              <a:rPr lang="en-US" dirty="0"/>
              <a:t> व </a:t>
            </a:r>
            <a:r>
              <a:rPr lang="en-US" dirty="0" err="1"/>
              <a:t>लडाख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केंद्रशासित</a:t>
            </a:r>
            <a:r>
              <a:rPr lang="en-US" dirty="0"/>
              <a:t> </a:t>
            </a:r>
            <a:r>
              <a:rPr lang="en-US" dirty="0" err="1"/>
              <a:t>प्रदेशात</a:t>
            </a:r>
            <a:r>
              <a:rPr lang="en-US" dirty="0"/>
              <a:t>, </a:t>
            </a:r>
            <a:r>
              <a:rPr lang="en-US" dirty="0" err="1"/>
              <a:t>राजस्थान</a:t>
            </a:r>
            <a:r>
              <a:rPr lang="en-US" dirty="0"/>
              <a:t> </a:t>
            </a:r>
          </a:p>
          <a:p>
            <a:r>
              <a:rPr lang="en-US" b="1" dirty="0" err="1"/>
              <a:t>व्यापार</a:t>
            </a:r>
            <a:r>
              <a:rPr lang="en-US" b="1" dirty="0"/>
              <a:t>: </a:t>
            </a:r>
            <a:r>
              <a:rPr lang="en-US" b="1" dirty="0" err="1"/>
              <a:t>निर्यात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ग्रेट</a:t>
            </a:r>
            <a:r>
              <a:rPr lang="en-US" dirty="0"/>
              <a:t> </a:t>
            </a:r>
            <a:r>
              <a:rPr lang="en-US" dirty="0" err="1"/>
              <a:t>ब्रिटन</a:t>
            </a:r>
            <a:r>
              <a:rPr lang="en-US" dirty="0"/>
              <a:t>, </a:t>
            </a:r>
            <a:r>
              <a:rPr lang="en-US" dirty="0" err="1"/>
              <a:t>जर्मनी</a:t>
            </a:r>
            <a:r>
              <a:rPr lang="en-US" dirty="0"/>
              <a:t>, </a:t>
            </a: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संस्थाने</a:t>
            </a:r>
            <a:r>
              <a:rPr lang="en-US" dirty="0"/>
              <a:t>, </a:t>
            </a:r>
            <a:r>
              <a:rPr lang="en-US" dirty="0" err="1"/>
              <a:t>पोलंड</a:t>
            </a:r>
            <a:r>
              <a:rPr lang="en-US" dirty="0"/>
              <a:t>, </a:t>
            </a:r>
            <a:r>
              <a:rPr lang="en-US" dirty="0" err="1"/>
              <a:t>नेतेरलँड</a:t>
            </a:r>
            <a:r>
              <a:rPr lang="en-US" dirty="0"/>
              <a:t>, </a:t>
            </a:r>
            <a:r>
              <a:rPr lang="en-US" dirty="0" err="1"/>
              <a:t>भारत</a:t>
            </a:r>
            <a:r>
              <a:rPr lang="en-US" dirty="0"/>
              <a:t>, </a:t>
            </a:r>
            <a:r>
              <a:rPr lang="en-US" dirty="0" err="1"/>
              <a:t>चीन</a:t>
            </a:r>
            <a:r>
              <a:rPr lang="en-US" dirty="0"/>
              <a:t> </a:t>
            </a:r>
          </a:p>
          <a:p>
            <a:r>
              <a:rPr lang="en-US" b="1" dirty="0" err="1"/>
              <a:t>आयात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फ्रांस</a:t>
            </a:r>
            <a:r>
              <a:rPr lang="en-US" dirty="0"/>
              <a:t>, </a:t>
            </a:r>
            <a:r>
              <a:rPr lang="en-US" dirty="0" err="1"/>
              <a:t>इटली</a:t>
            </a:r>
            <a:r>
              <a:rPr lang="en-US" dirty="0"/>
              <a:t>, </a:t>
            </a:r>
            <a:r>
              <a:rPr lang="en-US" dirty="0" err="1"/>
              <a:t>श्रीलंका</a:t>
            </a:r>
            <a:r>
              <a:rPr lang="en-US" dirty="0"/>
              <a:t> इ </a:t>
            </a:r>
          </a:p>
          <a:p>
            <a:r>
              <a:rPr lang="en-US" b="1" dirty="0" err="1"/>
              <a:t>उपयोजन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औष्णिक</a:t>
            </a:r>
            <a:r>
              <a:rPr lang="en-US" dirty="0"/>
              <a:t> </a:t>
            </a:r>
            <a:r>
              <a:rPr lang="en-US" dirty="0" err="1"/>
              <a:t>ऊर्जा</a:t>
            </a:r>
            <a:r>
              <a:rPr lang="en-US" dirty="0"/>
              <a:t>, </a:t>
            </a:r>
            <a:r>
              <a:rPr lang="en-US" dirty="0" err="1"/>
              <a:t>डांबर</a:t>
            </a:r>
            <a:r>
              <a:rPr lang="en-US" dirty="0"/>
              <a:t>, </a:t>
            </a:r>
            <a:r>
              <a:rPr lang="en-US" dirty="0" err="1"/>
              <a:t>रंग</a:t>
            </a:r>
            <a:r>
              <a:rPr lang="en-US" dirty="0"/>
              <a:t>, </a:t>
            </a:r>
            <a:r>
              <a:rPr lang="en-US" dirty="0" err="1"/>
              <a:t>अमोनिया</a:t>
            </a:r>
            <a:r>
              <a:rPr lang="en-US" dirty="0"/>
              <a:t>, </a:t>
            </a:r>
            <a:r>
              <a:rPr lang="en-US" dirty="0" err="1"/>
              <a:t>बेन्झीन</a:t>
            </a:r>
            <a:r>
              <a:rPr lang="en-US" dirty="0"/>
              <a:t>, </a:t>
            </a:r>
            <a:r>
              <a:rPr lang="en-US" dirty="0" err="1"/>
              <a:t>रासायनिक</a:t>
            </a:r>
            <a:r>
              <a:rPr lang="en-US" dirty="0"/>
              <a:t> </a:t>
            </a:r>
            <a:r>
              <a:rPr lang="en-US" dirty="0" err="1"/>
              <a:t>खते</a:t>
            </a:r>
            <a:r>
              <a:rPr lang="en-US" dirty="0"/>
              <a:t>, </a:t>
            </a:r>
            <a:r>
              <a:rPr lang="en-US" dirty="0" err="1"/>
              <a:t>औषधे</a:t>
            </a:r>
            <a:r>
              <a:rPr lang="en-US" dirty="0"/>
              <a:t> </a:t>
            </a:r>
          </a:p>
          <a:p>
            <a:r>
              <a:rPr lang="en-US" b="1" dirty="0" err="1"/>
              <a:t>समस्या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वाहतुकीस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खर्च</a:t>
            </a:r>
            <a:r>
              <a:rPr lang="en-US" dirty="0"/>
              <a:t>,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उष्णता</a:t>
            </a:r>
            <a:r>
              <a:rPr lang="en-US" dirty="0"/>
              <a:t>, </a:t>
            </a:r>
            <a:r>
              <a:rPr lang="en-US" dirty="0" err="1"/>
              <a:t>हवा</a:t>
            </a:r>
            <a:r>
              <a:rPr lang="en-US" dirty="0"/>
              <a:t> व </a:t>
            </a:r>
            <a:r>
              <a:rPr lang="en-US" dirty="0" err="1"/>
              <a:t>जमिनीचे</a:t>
            </a:r>
            <a:r>
              <a:rPr lang="en-US" dirty="0"/>
              <a:t> </a:t>
            </a:r>
            <a:r>
              <a:rPr lang="en-US" dirty="0" err="1"/>
              <a:t>प्रदूषण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dirty="0" smtClean="0"/>
              <a:t>रूपरेषा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hi-IN" dirty="0" smtClean="0"/>
              <a:t>प्रस्तावना </a:t>
            </a:r>
            <a:endParaRPr lang="en-US" dirty="0" smtClean="0"/>
          </a:p>
          <a:p>
            <a:endParaRPr lang="hi-IN" dirty="0" smtClean="0"/>
          </a:p>
          <a:p>
            <a:r>
              <a:rPr lang="en-US" dirty="0" err="1"/>
              <a:t>मोड्यूल</a:t>
            </a:r>
            <a:r>
              <a:rPr lang="en-US" dirty="0"/>
              <a:t> – I : 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भूगोलाचा</a:t>
            </a:r>
            <a:r>
              <a:rPr lang="en-US" dirty="0"/>
              <a:t> </a:t>
            </a:r>
            <a:r>
              <a:rPr lang="en-US" dirty="0" err="1"/>
              <a:t>परिचय</a:t>
            </a:r>
            <a:r>
              <a:rPr lang="en-US" dirty="0"/>
              <a:t> </a:t>
            </a:r>
          </a:p>
          <a:p>
            <a:r>
              <a:rPr lang="en-US" dirty="0"/>
              <a:t>(Introduction to Resource Geography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/>
              <a:t>मोड्यूल</a:t>
            </a:r>
            <a:r>
              <a:rPr lang="en-US" dirty="0"/>
              <a:t> – II : </a:t>
            </a:r>
            <a:r>
              <a:rPr lang="en-US" dirty="0" err="1"/>
              <a:t>प्रमुख</a:t>
            </a:r>
            <a:r>
              <a:rPr lang="en-US" dirty="0"/>
              <a:t> </a:t>
            </a:r>
            <a:r>
              <a:rPr lang="en-US" dirty="0" err="1"/>
              <a:t>संसाधने</a:t>
            </a:r>
            <a:r>
              <a:rPr lang="en-US" dirty="0"/>
              <a:t> (Major Resources)</a:t>
            </a:r>
          </a:p>
          <a:p>
            <a:endParaRPr lang="hi-IN" dirty="0" smtClean="0"/>
          </a:p>
          <a:p>
            <a:r>
              <a:rPr lang="hi-IN" dirty="0" smtClean="0"/>
              <a:t>चर्चा / प्रश्न - उत्तर </a:t>
            </a:r>
            <a:br>
              <a:rPr lang="hi-IN" dirty="0" smtClean="0"/>
            </a:br>
            <a:endParaRPr lang="hi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खनिज</a:t>
            </a:r>
            <a:r>
              <a:rPr lang="en-US" b="1" dirty="0"/>
              <a:t> </a:t>
            </a:r>
            <a:r>
              <a:rPr lang="en-US" b="1" dirty="0" err="1"/>
              <a:t>तेल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महत्व</a:t>
            </a:r>
            <a:r>
              <a:rPr lang="en-US" b="1" dirty="0"/>
              <a:t>: </a:t>
            </a:r>
            <a:r>
              <a:rPr lang="en-US" b="1" dirty="0" err="1"/>
              <a:t>इंधन</a:t>
            </a:r>
            <a:r>
              <a:rPr lang="en-US" b="1" dirty="0"/>
              <a:t> 		</a:t>
            </a:r>
            <a:endParaRPr lang="en-US" dirty="0"/>
          </a:p>
          <a:p>
            <a:r>
              <a:rPr lang="en-US" b="1" dirty="0" err="1"/>
              <a:t>निर्मिती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भूपृष्ठाखाली</a:t>
            </a:r>
            <a:r>
              <a:rPr lang="en-US" dirty="0"/>
              <a:t> </a:t>
            </a:r>
            <a:r>
              <a:rPr lang="en-US" dirty="0" err="1"/>
              <a:t>वनस्पती-प्राणी</a:t>
            </a:r>
            <a:r>
              <a:rPr lang="en-US" dirty="0"/>
              <a:t> </a:t>
            </a:r>
            <a:r>
              <a:rPr lang="en-US" dirty="0" err="1"/>
              <a:t>गाडल्या</a:t>
            </a:r>
            <a:r>
              <a:rPr lang="en-US" dirty="0"/>
              <a:t> </a:t>
            </a:r>
            <a:r>
              <a:rPr lang="en-US" dirty="0" err="1"/>
              <a:t>जाऊन</a:t>
            </a:r>
            <a:r>
              <a:rPr lang="en-US" dirty="0"/>
              <a:t> </a:t>
            </a:r>
            <a:r>
              <a:rPr lang="en-US" dirty="0" err="1"/>
              <a:t>त्यावर</a:t>
            </a:r>
            <a:r>
              <a:rPr lang="en-US" dirty="0"/>
              <a:t> </a:t>
            </a:r>
            <a:r>
              <a:rPr lang="en-US" dirty="0" err="1"/>
              <a:t>प्रचंड</a:t>
            </a:r>
            <a:r>
              <a:rPr lang="en-US" dirty="0"/>
              <a:t> </a:t>
            </a:r>
            <a:r>
              <a:rPr lang="en-US" dirty="0" err="1"/>
              <a:t>दाब</a:t>
            </a:r>
            <a:r>
              <a:rPr lang="en-US" dirty="0"/>
              <a:t> </a:t>
            </a:r>
            <a:r>
              <a:rPr lang="en-US" dirty="0" err="1"/>
              <a:t>पडल्यामुळे</a:t>
            </a:r>
            <a:r>
              <a:rPr lang="en-US" dirty="0"/>
              <a:t> </a:t>
            </a:r>
          </a:p>
          <a:p>
            <a:r>
              <a:rPr lang="en-US" b="1" dirty="0" err="1"/>
              <a:t>जागतिक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संस्थाने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७.४%), </a:t>
            </a:r>
            <a:r>
              <a:rPr lang="en-US" dirty="0" err="1"/>
              <a:t>मेक्सिको</a:t>
            </a:r>
            <a:r>
              <a:rPr lang="en-US" dirty="0"/>
              <a:t>, </a:t>
            </a:r>
            <a:r>
              <a:rPr lang="en-US" dirty="0" err="1"/>
              <a:t>व्हेनेझुएला</a:t>
            </a:r>
            <a:r>
              <a:rPr lang="en-US" dirty="0"/>
              <a:t>, </a:t>
            </a:r>
            <a:r>
              <a:rPr lang="en-US" dirty="0" err="1"/>
              <a:t>कोलंबिया</a:t>
            </a:r>
            <a:r>
              <a:rPr lang="en-US" dirty="0"/>
              <a:t>, </a:t>
            </a:r>
            <a:r>
              <a:rPr lang="en-US" dirty="0" err="1"/>
              <a:t>रशिया</a:t>
            </a:r>
            <a:r>
              <a:rPr lang="en-US" dirty="0"/>
              <a:t>,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पूर्वेतील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: i. </a:t>
            </a:r>
            <a:r>
              <a:rPr lang="en-US" dirty="0" err="1"/>
              <a:t>सौदी</a:t>
            </a:r>
            <a:r>
              <a:rPr lang="en-US" dirty="0"/>
              <a:t> </a:t>
            </a:r>
            <a:r>
              <a:rPr lang="en-US" dirty="0" err="1"/>
              <a:t>अरेबिया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७.४%), </a:t>
            </a:r>
            <a:r>
              <a:rPr lang="en-US" dirty="0" err="1"/>
              <a:t>इराण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९%), </a:t>
            </a:r>
            <a:r>
              <a:rPr lang="en-US" dirty="0" err="1"/>
              <a:t>इराक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९%), </a:t>
            </a:r>
            <a:r>
              <a:rPr lang="en-US" dirty="0" err="1"/>
              <a:t>कुवेत</a:t>
            </a:r>
            <a:r>
              <a:rPr lang="en-US" dirty="0"/>
              <a:t> (</a:t>
            </a:r>
            <a:r>
              <a:rPr lang="en-US" dirty="0" err="1"/>
              <a:t>जगाच्या</a:t>
            </a:r>
            <a:r>
              <a:rPr lang="en-US" dirty="0"/>
              <a:t> १६%), </a:t>
            </a:r>
            <a:r>
              <a:rPr lang="en-US" dirty="0" err="1"/>
              <a:t>भारत</a:t>
            </a:r>
            <a:r>
              <a:rPr lang="en-US" dirty="0"/>
              <a:t>- </a:t>
            </a:r>
            <a:r>
              <a:rPr lang="en-US" dirty="0" err="1"/>
              <a:t>आसाम</a:t>
            </a:r>
            <a:r>
              <a:rPr lang="en-US" dirty="0"/>
              <a:t>, </a:t>
            </a:r>
            <a:r>
              <a:rPr lang="en-US" dirty="0" err="1"/>
              <a:t>गुजरात</a:t>
            </a:r>
            <a:r>
              <a:rPr lang="en-US" dirty="0"/>
              <a:t>, </a:t>
            </a:r>
            <a:r>
              <a:rPr lang="en-US" dirty="0" err="1"/>
              <a:t>bombey</a:t>
            </a:r>
            <a:r>
              <a:rPr lang="en-US" dirty="0"/>
              <a:t> </a:t>
            </a:r>
            <a:r>
              <a:rPr lang="en-US" dirty="0" err="1"/>
              <a:t>हाय</a:t>
            </a:r>
            <a:r>
              <a:rPr lang="en-US" dirty="0"/>
              <a:t> इ. </a:t>
            </a:r>
          </a:p>
          <a:p>
            <a:r>
              <a:rPr lang="en-US" b="1" dirty="0" err="1"/>
              <a:t>आग्नेय</a:t>
            </a:r>
            <a:r>
              <a:rPr lang="en-US" b="1" dirty="0"/>
              <a:t> </a:t>
            </a:r>
            <a:r>
              <a:rPr lang="en-US" b="1" dirty="0" err="1"/>
              <a:t>आशियातील</a:t>
            </a:r>
            <a:r>
              <a:rPr lang="en-US" b="1" dirty="0"/>
              <a:t> </a:t>
            </a:r>
            <a:r>
              <a:rPr lang="en-US" b="1" dirty="0" err="1"/>
              <a:t>देश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म्यानमार</a:t>
            </a:r>
            <a:r>
              <a:rPr lang="en-US" dirty="0"/>
              <a:t>, </a:t>
            </a:r>
            <a:r>
              <a:rPr lang="en-US" dirty="0" err="1"/>
              <a:t>इंडोनेशिया</a:t>
            </a:r>
            <a:r>
              <a:rPr lang="en-US" dirty="0"/>
              <a:t>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67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r>
              <a:rPr lang="en-US" b="1" dirty="0" err="1"/>
              <a:t>व्यापार</a:t>
            </a:r>
            <a:r>
              <a:rPr lang="en-US" b="1" dirty="0"/>
              <a:t>: </a:t>
            </a:r>
            <a:r>
              <a:rPr lang="en-US" b="1" dirty="0" err="1"/>
              <a:t>निर्यात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मेक्सिको</a:t>
            </a:r>
            <a:r>
              <a:rPr lang="en-US" dirty="0"/>
              <a:t>, </a:t>
            </a:r>
            <a:r>
              <a:rPr lang="en-US" dirty="0" err="1"/>
              <a:t>व्हेनेझुएला</a:t>
            </a:r>
            <a:r>
              <a:rPr lang="en-US" dirty="0"/>
              <a:t>, </a:t>
            </a:r>
            <a:r>
              <a:rPr lang="en-US" dirty="0" err="1"/>
              <a:t>कोलंबिया</a:t>
            </a:r>
            <a:r>
              <a:rPr lang="en-US" dirty="0"/>
              <a:t>, </a:t>
            </a:r>
            <a:r>
              <a:rPr lang="en-US" dirty="0" err="1"/>
              <a:t>अरेबिया</a:t>
            </a:r>
            <a:r>
              <a:rPr lang="en-US" dirty="0"/>
              <a:t>, </a:t>
            </a:r>
            <a:r>
              <a:rPr lang="en-US" dirty="0" err="1"/>
              <a:t>इराण</a:t>
            </a:r>
            <a:r>
              <a:rPr lang="en-US" dirty="0"/>
              <a:t>, </a:t>
            </a:r>
            <a:r>
              <a:rPr lang="en-US" dirty="0" err="1"/>
              <a:t>इराक</a:t>
            </a:r>
            <a:r>
              <a:rPr lang="en-US" dirty="0"/>
              <a:t>, </a:t>
            </a:r>
            <a:r>
              <a:rPr lang="en-US" dirty="0" err="1"/>
              <a:t>कुवेत</a:t>
            </a:r>
            <a:r>
              <a:rPr lang="en-US" dirty="0"/>
              <a:t> </a:t>
            </a:r>
          </a:p>
          <a:p>
            <a:r>
              <a:rPr lang="en-US" b="1" dirty="0" err="1"/>
              <a:t>आयात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ग्रेट</a:t>
            </a:r>
            <a:r>
              <a:rPr lang="en-US" dirty="0"/>
              <a:t> </a:t>
            </a:r>
            <a:r>
              <a:rPr lang="en-US" dirty="0" err="1"/>
              <a:t>ब्रिटन</a:t>
            </a:r>
            <a:r>
              <a:rPr lang="en-US" dirty="0"/>
              <a:t>, </a:t>
            </a:r>
            <a:r>
              <a:rPr lang="en-US" dirty="0" err="1"/>
              <a:t>इटली</a:t>
            </a:r>
            <a:r>
              <a:rPr lang="en-US" dirty="0"/>
              <a:t>, </a:t>
            </a:r>
            <a:r>
              <a:rPr lang="en-US" dirty="0" err="1"/>
              <a:t>जपान</a:t>
            </a:r>
            <a:r>
              <a:rPr lang="en-US" dirty="0"/>
              <a:t>, </a:t>
            </a:r>
            <a:r>
              <a:rPr lang="en-US" dirty="0" err="1"/>
              <a:t>भारत</a:t>
            </a:r>
            <a:r>
              <a:rPr lang="en-US" dirty="0"/>
              <a:t>, </a:t>
            </a:r>
            <a:r>
              <a:rPr lang="en-US" dirty="0" err="1"/>
              <a:t>ऑस्ट्रेलिया</a:t>
            </a:r>
            <a:r>
              <a:rPr lang="en-US" dirty="0"/>
              <a:t>, </a:t>
            </a:r>
            <a:r>
              <a:rPr lang="en-US" dirty="0" err="1"/>
              <a:t>चीन</a:t>
            </a:r>
            <a:r>
              <a:rPr lang="en-US" dirty="0"/>
              <a:t> इ </a:t>
            </a:r>
          </a:p>
          <a:p>
            <a:r>
              <a:rPr lang="en-US" b="1" dirty="0" err="1"/>
              <a:t>उपयोजन</a:t>
            </a:r>
            <a:r>
              <a:rPr lang="en-US" b="1" dirty="0"/>
              <a:t>: </a:t>
            </a:r>
            <a:r>
              <a:rPr lang="en-US" dirty="0"/>
              <a:t>४५% </a:t>
            </a:r>
            <a:r>
              <a:rPr lang="en-US" dirty="0" err="1"/>
              <a:t>तेल</a:t>
            </a:r>
            <a:r>
              <a:rPr lang="en-US" dirty="0"/>
              <a:t> </a:t>
            </a:r>
            <a:r>
              <a:rPr lang="en-US" dirty="0" err="1"/>
              <a:t>वाहनात</a:t>
            </a:r>
            <a:r>
              <a:rPr lang="en-US" dirty="0"/>
              <a:t> </a:t>
            </a:r>
            <a:r>
              <a:rPr lang="en-US" dirty="0" err="1"/>
              <a:t>इंधन</a:t>
            </a:r>
            <a:r>
              <a:rPr lang="en-US" dirty="0"/>
              <a:t> </a:t>
            </a:r>
            <a:r>
              <a:rPr lang="en-US" dirty="0" err="1"/>
              <a:t>म्हणून</a:t>
            </a:r>
            <a:r>
              <a:rPr lang="en-US" dirty="0"/>
              <a:t>, ४२ % </a:t>
            </a:r>
            <a:r>
              <a:rPr lang="en-US" dirty="0" err="1"/>
              <a:t>कारखान्यात</a:t>
            </a:r>
            <a:r>
              <a:rPr lang="en-US" dirty="0"/>
              <a:t>, ३% </a:t>
            </a:r>
            <a:r>
              <a:rPr lang="en-US" dirty="0" err="1"/>
              <a:t>वंगण</a:t>
            </a:r>
            <a:r>
              <a:rPr lang="en-US" dirty="0"/>
              <a:t>  </a:t>
            </a:r>
            <a:r>
              <a:rPr lang="en-US" dirty="0" err="1"/>
              <a:t>म्हणून</a:t>
            </a:r>
            <a:r>
              <a:rPr lang="en-US" dirty="0"/>
              <a:t>, २% </a:t>
            </a:r>
            <a:r>
              <a:rPr lang="en-US" dirty="0" err="1"/>
              <a:t>इतर</a:t>
            </a:r>
            <a:r>
              <a:rPr lang="en-US" dirty="0"/>
              <a:t> </a:t>
            </a:r>
            <a:r>
              <a:rPr lang="en-US" dirty="0" err="1"/>
              <a:t>कामासाठी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 err="1"/>
              <a:t>समस्या</a:t>
            </a:r>
            <a:r>
              <a:rPr lang="en-US" b="1" dirty="0"/>
              <a:t>: </a:t>
            </a:r>
            <a:r>
              <a:rPr lang="en-US" dirty="0" err="1"/>
              <a:t>अशुद्ध</a:t>
            </a:r>
            <a:r>
              <a:rPr lang="en-US" dirty="0"/>
              <a:t>,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खोलीवर</a:t>
            </a:r>
            <a:r>
              <a:rPr lang="en-US" dirty="0"/>
              <a:t>, </a:t>
            </a:r>
            <a:r>
              <a:rPr lang="en-US" dirty="0" err="1"/>
              <a:t>तेल</a:t>
            </a:r>
            <a:r>
              <a:rPr lang="en-US" dirty="0"/>
              <a:t> </a:t>
            </a:r>
            <a:r>
              <a:rPr lang="en-US" dirty="0" err="1"/>
              <a:t>गळती</a:t>
            </a:r>
            <a:r>
              <a:rPr lang="en-US" dirty="0"/>
              <a:t>, </a:t>
            </a:r>
            <a:r>
              <a:rPr lang="en-US" dirty="0" err="1"/>
              <a:t>प्रदूषण</a:t>
            </a:r>
            <a:r>
              <a:rPr lang="en-US" b="1" dirty="0"/>
              <a:t>     </a:t>
            </a:r>
            <a:endParaRPr lang="en-US" dirty="0"/>
          </a:p>
          <a:p>
            <a:r>
              <a:rPr lang="en-US" b="1" dirty="0"/>
              <a:t>२.३.३ </a:t>
            </a:r>
            <a:r>
              <a:rPr lang="en-US" b="1" dirty="0" err="1"/>
              <a:t>जलविद्युत</a:t>
            </a:r>
            <a:r>
              <a:rPr lang="en-US" b="1" dirty="0"/>
              <a:t>  		२.३.४ </a:t>
            </a:r>
            <a:r>
              <a:rPr lang="en-US" b="1" dirty="0" err="1"/>
              <a:t>अणुऊर्जा</a:t>
            </a:r>
            <a:r>
              <a:rPr lang="en-US" b="1" dirty="0"/>
              <a:t>  </a:t>
            </a:r>
            <a:endParaRPr lang="en-US" dirty="0"/>
          </a:p>
          <a:p>
            <a:r>
              <a:rPr lang="en-US" b="1" dirty="0"/>
              <a:t>२.३.५ </a:t>
            </a:r>
            <a:r>
              <a:rPr lang="en-US" b="1" dirty="0" err="1"/>
              <a:t>अपारंपरिक</a:t>
            </a:r>
            <a:r>
              <a:rPr lang="en-US" b="1" dirty="0"/>
              <a:t> </a:t>
            </a:r>
            <a:r>
              <a:rPr lang="en-US" b="1" dirty="0" err="1"/>
              <a:t>ऊर्जा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सौरऊर्जा</a:t>
            </a:r>
            <a:r>
              <a:rPr lang="en-US" dirty="0"/>
              <a:t>, </a:t>
            </a:r>
            <a:r>
              <a:rPr lang="en-US" dirty="0" err="1"/>
              <a:t>पवनऊर्जा</a:t>
            </a:r>
            <a:r>
              <a:rPr lang="en-US" dirty="0"/>
              <a:t>: </a:t>
            </a:r>
            <a:r>
              <a:rPr lang="en-US" dirty="0" err="1"/>
              <a:t>उपयोग,प्रकार</a:t>
            </a:r>
            <a:r>
              <a:rPr lang="en-US" dirty="0"/>
              <a:t>, </a:t>
            </a:r>
            <a:r>
              <a:rPr lang="en-US" dirty="0" err="1"/>
              <a:t>उत्पादक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1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मानवी</a:t>
            </a:r>
            <a:r>
              <a:rPr lang="en-US" b="1" dirty="0"/>
              <a:t> </a:t>
            </a:r>
            <a:r>
              <a:rPr lang="en-US" b="1" dirty="0" err="1"/>
              <a:t>संसाधने</a:t>
            </a:r>
            <a:r>
              <a:rPr lang="en-US" b="1" dirty="0"/>
              <a:t>: </a:t>
            </a:r>
            <a:r>
              <a:rPr lang="en-US" b="1" dirty="0" err="1"/>
              <a:t>वितरण</a:t>
            </a:r>
            <a:r>
              <a:rPr lang="en-US" b="1" dirty="0"/>
              <a:t>, </a:t>
            </a:r>
            <a:r>
              <a:rPr lang="en-US" b="1" dirty="0" err="1"/>
              <a:t>उपयोजन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समस्या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लोकसंख्या</a:t>
            </a:r>
            <a:r>
              <a:rPr lang="en-US" b="1" dirty="0"/>
              <a:t> </a:t>
            </a:r>
            <a:r>
              <a:rPr lang="en-US" b="1" dirty="0" err="1"/>
              <a:t>वितरण</a:t>
            </a:r>
            <a:endParaRPr lang="en-US" dirty="0"/>
          </a:p>
          <a:p>
            <a:r>
              <a:rPr lang="en-US" b="1" dirty="0" err="1"/>
              <a:t>भोगोलिक</a:t>
            </a:r>
            <a:r>
              <a:rPr lang="en-US" b="1" dirty="0"/>
              <a:t> </a:t>
            </a:r>
            <a:r>
              <a:rPr lang="en-US" b="1" dirty="0" err="1"/>
              <a:t>घटक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भूरचना</a:t>
            </a:r>
            <a:r>
              <a:rPr lang="en-US" dirty="0"/>
              <a:t>, </a:t>
            </a:r>
            <a:r>
              <a:rPr lang="en-US" dirty="0" err="1"/>
              <a:t>पाणीपुरवठा</a:t>
            </a:r>
            <a:r>
              <a:rPr lang="en-US" dirty="0"/>
              <a:t>, </a:t>
            </a:r>
            <a:r>
              <a:rPr lang="en-US" dirty="0" err="1"/>
              <a:t>हवामान</a:t>
            </a:r>
            <a:r>
              <a:rPr lang="en-US" dirty="0"/>
              <a:t>, </a:t>
            </a:r>
            <a:r>
              <a:rPr lang="en-US" dirty="0" err="1"/>
              <a:t>मृदा</a:t>
            </a:r>
            <a:r>
              <a:rPr lang="en-US" dirty="0"/>
              <a:t> </a:t>
            </a:r>
            <a:r>
              <a:rPr lang="en-US" dirty="0" err="1"/>
              <a:t>प्रकार</a:t>
            </a:r>
            <a:endParaRPr lang="en-US" dirty="0"/>
          </a:p>
          <a:p>
            <a:r>
              <a:rPr lang="en-US" b="1" dirty="0" err="1"/>
              <a:t>आर्थिक</a:t>
            </a:r>
            <a:r>
              <a:rPr lang="en-US" b="1" dirty="0"/>
              <a:t> </a:t>
            </a:r>
            <a:r>
              <a:rPr lang="en-US" b="1" dirty="0" err="1"/>
              <a:t>घटक</a:t>
            </a:r>
            <a:r>
              <a:rPr lang="en-US" dirty="0"/>
              <a:t>: </a:t>
            </a:r>
            <a:r>
              <a:rPr lang="en-US" dirty="0" err="1"/>
              <a:t>वाहतुकीच्या</a:t>
            </a:r>
            <a:r>
              <a:rPr lang="en-US" dirty="0"/>
              <a:t> </a:t>
            </a:r>
            <a:r>
              <a:rPr lang="en-US" dirty="0" err="1"/>
              <a:t>सोई</a:t>
            </a:r>
            <a:r>
              <a:rPr lang="en-US" dirty="0"/>
              <a:t>, </a:t>
            </a:r>
            <a:r>
              <a:rPr lang="en-US" dirty="0" err="1"/>
              <a:t>खनिजांचे</a:t>
            </a:r>
            <a:r>
              <a:rPr lang="en-US" dirty="0"/>
              <a:t> </a:t>
            </a:r>
            <a:r>
              <a:rPr lang="en-US" dirty="0" err="1"/>
              <a:t>उत्खनन</a:t>
            </a:r>
            <a:r>
              <a:rPr lang="en-US" dirty="0"/>
              <a:t>, </a:t>
            </a:r>
            <a:r>
              <a:rPr lang="en-US" dirty="0" err="1"/>
              <a:t>औद्योगिक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जलसिंचनाच्या</a:t>
            </a:r>
            <a:r>
              <a:rPr lang="en-US" dirty="0"/>
              <a:t> </a:t>
            </a:r>
            <a:r>
              <a:rPr lang="en-US" dirty="0" err="1"/>
              <a:t>सोई</a:t>
            </a:r>
            <a:endParaRPr lang="en-US" dirty="0"/>
          </a:p>
          <a:p>
            <a:r>
              <a:rPr lang="en-US" b="1" dirty="0" err="1"/>
              <a:t>लोकसंख्येच्या</a:t>
            </a:r>
            <a:r>
              <a:rPr lang="en-US" b="1" dirty="0"/>
              <a:t> </a:t>
            </a:r>
            <a:r>
              <a:rPr lang="en-US" b="1" dirty="0" err="1"/>
              <a:t>वितरणावर</a:t>
            </a:r>
            <a:r>
              <a:rPr lang="en-US" b="1" dirty="0"/>
              <a:t> </a:t>
            </a:r>
            <a:r>
              <a:rPr lang="en-US" b="1" dirty="0" err="1"/>
              <a:t>परिणाम</a:t>
            </a:r>
            <a:r>
              <a:rPr lang="en-US" b="1" dirty="0"/>
              <a:t> </a:t>
            </a:r>
            <a:r>
              <a:rPr lang="en-US" b="1" dirty="0" err="1"/>
              <a:t>करणारे</a:t>
            </a:r>
            <a:r>
              <a:rPr lang="en-US" b="1" dirty="0"/>
              <a:t> </a:t>
            </a:r>
            <a:r>
              <a:rPr lang="en-US" b="1" dirty="0" err="1" smtClean="0"/>
              <a:t>घटक</a:t>
            </a:r>
            <a:endParaRPr lang="en-US" b="1" dirty="0" smtClean="0"/>
          </a:p>
          <a:p>
            <a:r>
              <a:rPr lang="en-US" b="1" dirty="0"/>
              <a:t>i) </a:t>
            </a:r>
            <a:r>
              <a:rPr lang="en-US" b="1" dirty="0" err="1"/>
              <a:t>कमी</a:t>
            </a:r>
            <a:r>
              <a:rPr lang="en-US" b="1" dirty="0"/>
              <a:t> </a:t>
            </a:r>
            <a:r>
              <a:rPr lang="en-US" b="1" dirty="0" err="1"/>
              <a:t>घनतेचे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</a:t>
            </a:r>
            <a:r>
              <a:rPr lang="en-US" dirty="0"/>
              <a:t>. </a:t>
            </a:r>
            <a:r>
              <a:rPr lang="en-US" dirty="0" err="1"/>
              <a:t>ला</a:t>
            </a:r>
            <a:r>
              <a:rPr lang="en-US" dirty="0"/>
              <a:t> १० </a:t>
            </a:r>
            <a:r>
              <a:rPr lang="en-US" dirty="0" err="1"/>
              <a:t>पेक्षा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लोक</a:t>
            </a:r>
            <a:r>
              <a:rPr lang="en-US" dirty="0"/>
              <a:t>. उ </a:t>
            </a:r>
            <a:r>
              <a:rPr lang="en-US" dirty="0" err="1"/>
              <a:t>कॅनडा</a:t>
            </a:r>
            <a:r>
              <a:rPr lang="en-US" dirty="0"/>
              <a:t>, </a:t>
            </a:r>
            <a:r>
              <a:rPr lang="en-US" dirty="0" err="1"/>
              <a:t>ग्रीनलँड</a:t>
            </a:r>
            <a:r>
              <a:rPr lang="en-US" dirty="0"/>
              <a:t>, </a:t>
            </a:r>
            <a:r>
              <a:rPr lang="en-US" dirty="0" err="1"/>
              <a:t>ब्राझीलमधील</a:t>
            </a:r>
            <a:r>
              <a:rPr lang="en-US" dirty="0"/>
              <a:t> </a:t>
            </a:r>
            <a:r>
              <a:rPr lang="en-US" dirty="0" err="1"/>
              <a:t>अमेझॉन</a:t>
            </a:r>
            <a:r>
              <a:rPr lang="en-US" dirty="0"/>
              <a:t> </a:t>
            </a:r>
            <a:r>
              <a:rPr lang="en-US" dirty="0" err="1"/>
              <a:t>नदी</a:t>
            </a:r>
            <a:r>
              <a:rPr lang="en-US" dirty="0"/>
              <a:t> </a:t>
            </a:r>
            <a:r>
              <a:rPr lang="en-US" dirty="0" err="1"/>
              <a:t>खोरे</a:t>
            </a:r>
            <a:r>
              <a:rPr lang="en-US" dirty="0"/>
              <a:t>, </a:t>
            </a:r>
            <a:r>
              <a:rPr lang="en-US" dirty="0" err="1"/>
              <a:t>आफ्रिकेतील</a:t>
            </a:r>
            <a:r>
              <a:rPr lang="en-US" dirty="0"/>
              <a:t> </a:t>
            </a:r>
            <a:r>
              <a:rPr lang="en-US" dirty="0" err="1"/>
              <a:t>कॉंगो</a:t>
            </a:r>
            <a:r>
              <a:rPr lang="en-US" dirty="0"/>
              <a:t> </a:t>
            </a:r>
            <a:r>
              <a:rPr lang="en-US" dirty="0" err="1"/>
              <a:t>खोरे</a:t>
            </a:r>
            <a:r>
              <a:rPr lang="en-US" dirty="0"/>
              <a:t>, </a:t>
            </a:r>
            <a:r>
              <a:rPr lang="en-US" dirty="0" err="1"/>
              <a:t>आशियातील</a:t>
            </a:r>
            <a:r>
              <a:rPr lang="en-US" dirty="0"/>
              <a:t> </a:t>
            </a:r>
            <a:r>
              <a:rPr lang="en-US" dirty="0" err="1"/>
              <a:t>इंडोनेशिया</a:t>
            </a:r>
            <a:r>
              <a:rPr lang="en-US" dirty="0"/>
              <a:t>, </a:t>
            </a:r>
            <a:r>
              <a:rPr lang="en-US" dirty="0" err="1"/>
              <a:t>मलेशिया</a:t>
            </a:r>
            <a:r>
              <a:rPr lang="en-US" dirty="0"/>
              <a:t>, </a:t>
            </a:r>
            <a:r>
              <a:rPr lang="en-US" dirty="0" err="1"/>
              <a:t>ऑस्ट्रियाया</a:t>
            </a:r>
            <a:r>
              <a:rPr lang="en-US" dirty="0"/>
              <a:t> व </a:t>
            </a:r>
            <a:r>
              <a:rPr lang="en-US" dirty="0" err="1"/>
              <a:t>मंगोलिया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 err="1"/>
              <a:t>कमी</a:t>
            </a:r>
            <a:r>
              <a:rPr lang="en-US" b="1" dirty="0"/>
              <a:t> </a:t>
            </a:r>
            <a:r>
              <a:rPr lang="en-US" b="1" dirty="0" err="1"/>
              <a:t>घनतेची</a:t>
            </a:r>
            <a:r>
              <a:rPr lang="en-US" b="1" dirty="0"/>
              <a:t> </a:t>
            </a:r>
            <a:r>
              <a:rPr lang="en-US" b="1" dirty="0" err="1"/>
              <a:t>कारणे</a:t>
            </a:r>
            <a:r>
              <a:rPr lang="en-US" b="1" dirty="0"/>
              <a:t>: </a:t>
            </a:r>
            <a:r>
              <a:rPr lang="en-US" dirty="0" err="1"/>
              <a:t>प्रतिकूल</a:t>
            </a:r>
            <a:r>
              <a:rPr lang="en-US" dirty="0"/>
              <a:t> </a:t>
            </a:r>
            <a:r>
              <a:rPr lang="en-US" dirty="0" err="1"/>
              <a:t>परिस्थिती</a:t>
            </a:r>
            <a:r>
              <a:rPr lang="en-US" dirty="0"/>
              <a:t>, </a:t>
            </a:r>
            <a:r>
              <a:rPr lang="en-US" dirty="0" err="1"/>
              <a:t>नापीक</a:t>
            </a:r>
            <a:r>
              <a:rPr lang="en-US" dirty="0"/>
              <a:t> </a:t>
            </a:r>
            <a:r>
              <a:rPr lang="en-US" dirty="0" err="1"/>
              <a:t>जमीन</a:t>
            </a:r>
            <a:r>
              <a:rPr lang="en-US" dirty="0"/>
              <a:t>, </a:t>
            </a:r>
            <a:r>
              <a:rPr lang="en-US" dirty="0" err="1"/>
              <a:t>उपजीविकेच्या</a:t>
            </a:r>
            <a:r>
              <a:rPr lang="en-US" dirty="0"/>
              <a:t> </a:t>
            </a:r>
            <a:r>
              <a:rPr lang="en-US" dirty="0" err="1"/>
              <a:t>साधनांचा</a:t>
            </a:r>
            <a:r>
              <a:rPr lang="en-US" dirty="0"/>
              <a:t> </a:t>
            </a:r>
            <a:r>
              <a:rPr lang="en-US" dirty="0" err="1"/>
              <a:t>अभाव</a:t>
            </a:r>
            <a:endParaRPr lang="en-US" dirty="0"/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 </a:t>
            </a:r>
            <a:r>
              <a:rPr lang="en-US" dirty="0" err="1"/>
              <a:t>कमी</a:t>
            </a:r>
            <a:r>
              <a:rPr lang="en-US" dirty="0"/>
              <a:t>, </a:t>
            </a:r>
            <a:r>
              <a:rPr lang="en-US" dirty="0" err="1"/>
              <a:t>अविकसित</a:t>
            </a:r>
            <a:r>
              <a:rPr lang="en-US" dirty="0"/>
              <a:t>, </a:t>
            </a:r>
            <a:r>
              <a:rPr lang="en-US" dirty="0" err="1"/>
              <a:t>दमट</a:t>
            </a:r>
            <a:r>
              <a:rPr lang="en-US" dirty="0"/>
              <a:t> व </a:t>
            </a:r>
            <a:r>
              <a:rPr lang="en-US" dirty="0" err="1"/>
              <a:t>रोगट</a:t>
            </a:r>
            <a:r>
              <a:rPr lang="en-US" dirty="0"/>
              <a:t> </a:t>
            </a:r>
            <a:r>
              <a:rPr lang="en-US" dirty="0" err="1"/>
              <a:t>हवामान</a:t>
            </a:r>
            <a:r>
              <a:rPr lang="en-US" dirty="0"/>
              <a:t> - </a:t>
            </a:r>
            <a:r>
              <a:rPr lang="en-US" dirty="0" err="1"/>
              <a:t>अमेझॉन</a:t>
            </a:r>
            <a:r>
              <a:rPr lang="en-US" dirty="0"/>
              <a:t>, </a:t>
            </a:r>
            <a:r>
              <a:rPr lang="en-US" dirty="0" err="1"/>
              <a:t>वाळवंटी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मागासलेली</a:t>
            </a:r>
            <a:r>
              <a:rPr lang="en-US" dirty="0"/>
              <a:t> </a:t>
            </a:r>
            <a:r>
              <a:rPr lang="en-US" dirty="0" err="1"/>
              <a:t>स्थिती</a:t>
            </a:r>
            <a:r>
              <a:rPr lang="en-US" b="1" dirty="0"/>
              <a:t>  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5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ii</a:t>
            </a:r>
            <a:r>
              <a:rPr lang="en-US" b="1" dirty="0"/>
              <a:t>) </a:t>
            </a:r>
            <a:r>
              <a:rPr lang="en-US" b="1" dirty="0" err="1"/>
              <a:t>माध्यम</a:t>
            </a:r>
            <a:r>
              <a:rPr lang="en-US" b="1" dirty="0"/>
              <a:t> </a:t>
            </a:r>
            <a:r>
              <a:rPr lang="en-US" b="1" dirty="0" err="1"/>
              <a:t>घनतेचे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१०-२०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काही</a:t>
            </a:r>
            <a:r>
              <a:rPr lang="en-US" dirty="0"/>
              <a:t> </a:t>
            </a:r>
            <a:r>
              <a:rPr lang="en-US" dirty="0" err="1"/>
              <a:t>ठिकाणी</a:t>
            </a:r>
            <a:r>
              <a:rPr lang="en-US" dirty="0"/>
              <a:t>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</a:t>
            </a:r>
            <a:r>
              <a:rPr lang="en-US" dirty="0"/>
              <a:t>. </a:t>
            </a:r>
            <a:r>
              <a:rPr lang="en-US" dirty="0" err="1"/>
              <a:t>ला</a:t>
            </a:r>
            <a:r>
              <a:rPr lang="en-US" dirty="0"/>
              <a:t> ४० </a:t>
            </a:r>
            <a:r>
              <a:rPr lang="en-US" dirty="0" err="1"/>
              <a:t>पर्यंत</a:t>
            </a:r>
            <a:r>
              <a:rPr lang="en-US" dirty="0"/>
              <a:t>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राहतात</a:t>
            </a:r>
            <a:r>
              <a:rPr lang="en-US" dirty="0"/>
              <a:t>. </a:t>
            </a: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संस्थानाचा</a:t>
            </a:r>
            <a:r>
              <a:rPr lang="en-US" dirty="0"/>
              <a:t>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भाग</a:t>
            </a:r>
            <a:r>
              <a:rPr lang="en-US" dirty="0"/>
              <a:t>, द </a:t>
            </a:r>
            <a:r>
              <a:rPr lang="en-US" dirty="0" err="1"/>
              <a:t>कॅनडा</a:t>
            </a:r>
            <a:r>
              <a:rPr lang="en-US" dirty="0"/>
              <a:t>, </a:t>
            </a:r>
            <a:r>
              <a:rPr lang="en-US" dirty="0" err="1"/>
              <a:t>पूर्व</a:t>
            </a:r>
            <a:r>
              <a:rPr lang="en-US" dirty="0"/>
              <a:t> </a:t>
            </a:r>
            <a:r>
              <a:rPr lang="en-US" dirty="0" err="1"/>
              <a:t>यूरोपीय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, </a:t>
            </a:r>
            <a:r>
              <a:rPr lang="en-US" dirty="0" err="1"/>
              <a:t>रशियाचा</a:t>
            </a:r>
            <a:r>
              <a:rPr lang="en-US" dirty="0"/>
              <a:t> </a:t>
            </a:r>
            <a:r>
              <a:rPr lang="en-US" dirty="0" err="1"/>
              <a:t>नैऋत्य</a:t>
            </a:r>
            <a:r>
              <a:rPr lang="en-US" dirty="0"/>
              <a:t> </a:t>
            </a:r>
            <a:r>
              <a:rPr lang="en-US" dirty="0" err="1"/>
              <a:t>भाग</a:t>
            </a:r>
            <a:r>
              <a:rPr lang="en-US" dirty="0"/>
              <a:t>, </a:t>
            </a:r>
            <a:r>
              <a:rPr lang="en-US" dirty="0" err="1"/>
              <a:t>पूर्व</a:t>
            </a:r>
            <a:r>
              <a:rPr lang="en-US" dirty="0"/>
              <a:t> </a:t>
            </a:r>
            <a:r>
              <a:rPr lang="en-US" dirty="0" err="1"/>
              <a:t>यूरोपीय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, </a:t>
            </a:r>
            <a:r>
              <a:rPr lang="en-US" dirty="0" err="1"/>
              <a:t>भारतीय</a:t>
            </a:r>
            <a:r>
              <a:rPr lang="en-US" dirty="0"/>
              <a:t> </a:t>
            </a:r>
            <a:r>
              <a:rPr lang="en-US" dirty="0" err="1"/>
              <a:t>व्दिपकल्प</a:t>
            </a:r>
            <a:r>
              <a:rPr lang="en-US" dirty="0"/>
              <a:t>,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चीन</a:t>
            </a:r>
            <a:r>
              <a:rPr lang="en-US" dirty="0"/>
              <a:t>, </a:t>
            </a:r>
            <a:r>
              <a:rPr lang="en-US" dirty="0" err="1"/>
              <a:t>आग्नेय</a:t>
            </a:r>
            <a:r>
              <a:rPr lang="en-US" dirty="0"/>
              <a:t> </a:t>
            </a:r>
            <a:r>
              <a:rPr lang="en-US" dirty="0" err="1"/>
              <a:t>आशिया</a:t>
            </a:r>
            <a:r>
              <a:rPr lang="en-US" dirty="0"/>
              <a:t>     </a:t>
            </a:r>
          </a:p>
          <a:p>
            <a:r>
              <a:rPr lang="en-US" b="1" dirty="0" err="1"/>
              <a:t>माध्यम</a:t>
            </a:r>
            <a:r>
              <a:rPr lang="en-US" b="1" dirty="0"/>
              <a:t> </a:t>
            </a:r>
            <a:r>
              <a:rPr lang="en-US" b="1" dirty="0" err="1"/>
              <a:t>घनतेची</a:t>
            </a:r>
            <a:r>
              <a:rPr lang="en-US" b="1" dirty="0"/>
              <a:t> </a:t>
            </a:r>
            <a:r>
              <a:rPr lang="en-US" b="1" dirty="0" err="1"/>
              <a:t>कारणे</a:t>
            </a:r>
            <a:r>
              <a:rPr lang="en-US" b="1" dirty="0"/>
              <a:t>: </a:t>
            </a:r>
            <a:r>
              <a:rPr lang="en-US" dirty="0" err="1"/>
              <a:t>अनुकूल</a:t>
            </a:r>
            <a:r>
              <a:rPr lang="en-US" dirty="0"/>
              <a:t> </a:t>
            </a:r>
            <a:r>
              <a:rPr lang="en-US" dirty="0" err="1"/>
              <a:t>हवामान</a:t>
            </a:r>
            <a:r>
              <a:rPr lang="en-US" dirty="0"/>
              <a:t>, </a:t>
            </a:r>
            <a:r>
              <a:rPr lang="en-US" dirty="0" err="1"/>
              <a:t>सुपीक</a:t>
            </a:r>
            <a:r>
              <a:rPr lang="en-US" dirty="0"/>
              <a:t> </a:t>
            </a:r>
            <a:r>
              <a:rPr lang="en-US" dirty="0" err="1"/>
              <a:t>जमीन</a:t>
            </a:r>
            <a:r>
              <a:rPr lang="en-US" dirty="0"/>
              <a:t>, </a:t>
            </a:r>
            <a:r>
              <a:rPr lang="en-US" dirty="0" err="1"/>
              <a:t>शेती</a:t>
            </a:r>
            <a:r>
              <a:rPr lang="en-US" dirty="0"/>
              <a:t>, </a:t>
            </a:r>
            <a:r>
              <a:rPr lang="en-US" dirty="0" err="1"/>
              <a:t>प्राथमिक</a:t>
            </a:r>
            <a:r>
              <a:rPr lang="en-US" dirty="0"/>
              <a:t> </a:t>
            </a:r>
            <a:r>
              <a:rPr lang="en-US" dirty="0" err="1"/>
              <a:t>व्यवसायांचा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वाहतुकीच्या</a:t>
            </a:r>
            <a:r>
              <a:rPr lang="en-US" dirty="0"/>
              <a:t> </a:t>
            </a:r>
            <a:r>
              <a:rPr lang="en-US" dirty="0" err="1"/>
              <a:t>साधनांची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, </a:t>
            </a:r>
            <a:r>
              <a:rPr lang="en-US" dirty="0" err="1"/>
              <a:t>औद्योगिक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 </a:t>
            </a:r>
            <a:r>
              <a:rPr lang="en-US" dirty="0" err="1"/>
              <a:t>मध्यम</a:t>
            </a:r>
            <a:r>
              <a:rPr lang="en-US" dirty="0"/>
              <a:t> </a:t>
            </a:r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 </a:t>
            </a:r>
            <a:r>
              <a:rPr lang="en-US" dirty="0" err="1"/>
              <a:t>येथील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संसाधनाची</a:t>
            </a:r>
            <a:r>
              <a:rPr lang="en-US" dirty="0"/>
              <a:t> </a:t>
            </a:r>
            <a:r>
              <a:rPr lang="en-US" dirty="0" err="1"/>
              <a:t>बरीच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जुनी</a:t>
            </a:r>
            <a:r>
              <a:rPr lang="en-US" dirty="0"/>
              <a:t> </a:t>
            </a:r>
            <a:r>
              <a:rPr lang="en-US" dirty="0" err="1"/>
              <a:t>कला</a:t>
            </a:r>
            <a:r>
              <a:rPr lang="en-US" dirty="0"/>
              <a:t> - </a:t>
            </a:r>
            <a:r>
              <a:rPr lang="en-US" dirty="0" err="1"/>
              <a:t>कौशल्य</a:t>
            </a:r>
            <a:r>
              <a:rPr lang="en-US" dirty="0"/>
              <a:t> </a:t>
            </a:r>
            <a:r>
              <a:rPr lang="en-US" dirty="0" err="1"/>
              <a:t>टिकून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 </a:t>
            </a:r>
            <a:r>
              <a:rPr lang="en-US" dirty="0" err="1"/>
              <a:t>उदा</a:t>
            </a:r>
            <a:r>
              <a:rPr lang="en-US" dirty="0"/>
              <a:t>. </a:t>
            </a:r>
            <a:r>
              <a:rPr lang="en-US" dirty="0" err="1"/>
              <a:t>भारतातील</a:t>
            </a:r>
            <a:r>
              <a:rPr lang="en-US" dirty="0"/>
              <a:t> </a:t>
            </a:r>
            <a:r>
              <a:rPr lang="en-US" dirty="0" err="1"/>
              <a:t>विणकाम</a:t>
            </a:r>
            <a:r>
              <a:rPr lang="en-US" dirty="0"/>
              <a:t>, </a:t>
            </a:r>
            <a:r>
              <a:rPr lang="en-US" dirty="0" err="1"/>
              <a:t>नक्षीकाम</a:t>
            </a:r>
            <a:r>
              <a:rPr lang="en-US" dirty="0"/>
              <a:t>, </a:t>
            </a:r>
            <a:r>
              <a:rPr lang="en-US" dirty="0" err="1"/>
              <a:t>शिल्पकला</a:t>
            </a:r>
            <a:r>
              <a:rPr lang="en-US" dirty="0"/>
              <a:t>, </a:t>
            </a:r>
            <a:r>
              <a:rPr lang="en-US" dirty="0" err="1"/>
              <a:t>रंगकाम</a:t>
            </a:r>
            <a:r>
              <a:rPr lang="en-US" dirty="0"/>
              <a:t> इ. </a:t>
            </a:r>
            <a:r>
              <a:rPr lang="en-US" dirty="0" err="1"/>
              <a:t>शिक्षण</a:t>
            </a:r>
            <a:r>
              <a:rPr lang="en-US" dirty="0"/>
              <a:t>, </a:t>
            </a:r>
            <a:r>
              <a:rPr lang="en-US" dirty="0" err="1"/>
              <a:t>प्रशिक्षण</a:t>
            </a:r>
            <a:r>
              <a:rPr lang="en-US" dirty="0"/>
              <a:t>, </a:t>
            </a:r>
            <a:r>
              <a:rPr lang="en-US" dirty="0" err="1"/>
              <a:t>आधुनिक</a:t>
            </a:r>
            <a:r>
              <a:rPr lang="en-US" dirty="0"/>
              <a:t> </a:t>
            </a:r>
            <a:r>
              <a:rPr lang="en-US" dirty="0" err="1"/>
              <a:t>जलसिंचनाची</a:t>
            </a:r>
            <a:r>
              <a:rPr lang="en-US" dirty="0"/>
              <a:t> </a:t>
            </a:r>
            <a:r>
              <a:rPr lang="en-US" dirty="0" err="1"/>
              <a:t>साधने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संसाधनाची</a:t>
            </a:r>
            <a:r>
              <a:rPr lang="en-US" dirty="0"/>
              <a:t> </a:t>
            </a:r>
            <a:r>
              <a:rPr lang="en-US" dirty="0" err="1"/>
              <a:t>स्थिती</a:t>
            </a:r>
            <a:r>
              <a:rPr lang="en-US" dirty="0"/>
              <a:t> </a:t>
            </a:r>
            <a:r>
              <a:rPr lang="en-US" dirty="0" err="1"/>
              <a:t>चांगली</a:t>
            </a:r>
            <a:r>
              <a:rPr lang="en-US" dirty="0"/>
              <a:t>. </a:t>
            </a: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संस्थाने</a:t>
            </a:r>
            <a:r>
              <a:rPr lang="en-US" dirty="0"/>
              <a:t>, </a:t>
            </a:r>
            <a:r>
              <a:rPr lang="en-US" dirty="0" err="1"/>
              <a:t>कॅनडा</a:t>
            </a:r>
            <a:r>
              <a:rPr lang="en-US" dirty="0"/>
              <a:t> </a:t>
            </a:r>
            <a:r>
              <a:rPr lang="en-US" dirty="0" err="1"/>
              <a:t>येथे</a:t>
            </a:r>
            <a:r>
              <a:rPr lang="en-US" dirty="0"/>
              <a:t> </a:t>
            </a:r>
            <a:r>
              <a:rPr lang="en-US" dirty="0" err="1"/>
              <a:t>यांत्रिकी</a:t>
            </a:r>
            <a:r>
              <a:rPr lang="en-US" dirty="0"/>
              <a:t> </a:t>
            </a:r>
            <a:r>
              <a:rPr lang="en-US" dirty="0" err="1"/>
              <a:t>पद्धतीने</a:t>
            </a:r>
            <a:r>
              <a:rPr lang="en-US" dirty="0"/>
              <a:t> </a:t>
            </a:r>
            <a:r>
              <a:rPr lang="en-US" dirty="0" err="1"/>
              <a:t>शेती</a:t>
            </a:r>
            <a:r>
              <a:rPr lang="en-US" dirty="0"/>
              <a:t>, </a:t>
            </a:r>
            <a:r>
              <a:rPr lang="en-US" dirty="0" err="1"/>
              <a:t>पोलंड</a:t>
            </a:r>
            <a:r>
              <a:rPr lang="en-US" dirty="0"/>
              <a:t>, </a:t>
            </a:r>
            <a:r>
              <a:rPr lang="en-US" dirty="0" err="1"/>
              <a:t>ऑस्ट्रिया</a:t>
            </a:r>
            <a:r>
              <a:rPr lang="en-US" dirty="0"/>
              <a:t>, </a:t>
            </a:r>
            <a:r>
              <a:rPr lang="en-US" dirty="0" err="1"/>
              <a:t>हंगेरी,रूमानिया</a:t>
            </a:r>
            <a:r>
              <a:rPr lang="en-US" dirty="0"/>
              <a:t>, </a:t>
            </a:r>
            <a:r>
              <a:rPr lang="en-US" dirty="0" err="1"/>
              <a:t>बल्गेरिया</a:t>
            </a:r>
            <a:r>
              <a:rPr lang="en-US" dirty="0"/>
              <a:t> </a:t>
            </a:r>
            <a:r>
              <a:rPr lang="en-US" dirty="0" err="1"/>
              <a:t>येथे</a:t>
            </a:r>
            <a:r>
              <a:rPr lang="en-US" dirty="0"/>
              <a:t> </a:t>
            </a:r>
            <a:r>
              <a:rPr lang="en-US" dirty="0" err="1"/>
              <a:t>औद्यागिक</a:t>
            </a:r>
            <a:r>
              <a:rPr lang="en-US" dirty="0"/>
              <a:t> </a:t>
            </a:r>
            <a:r>
              <a:rPr lang="en-US" dirty="0" err="1"/>
              <a:t>तंत्राचा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द </a:t>
            </a:r>
            <a:r>
              <a:rPr lang="en-US" dirty="0" err="1"/>
              <a:t>मेक्सिको</a:t>
            </a:r>
            <a:r>
              <a:rPr lang="en-US" dirty="0"/>
              <a:t>, </a:t>
            </a:r>
            <a:r>
              <a:rPr lang="en-US" dirty="0" err="1"/>
              <a:t>ईशान्य</a:t>
            </a:r>
            <a:r>
              <a:rPr lang="en-US" dirty="0"/>
              <a:t> </a:t>
            </a:r>
            <a:r>
              <a:rPr lang="en-US" dirty="0" err="1"/>
              <a:t>ब्राझील</a:t>
            </a:r>
            <a:r>
              <a:rPr lang="en-US" dirty="0"/>
              <a:t>, </a:t>
            </a:r>
            <a:r>
              <a:rPr lang="en-US" dirty="0" err="1"/>
              <a:t>भारत</a:t>
            </a:r>
            <a:r>
              <a:rPr lang="en-US" dirty="0"/>
              <a:t>, </a:t>
            </a:r>
            <a:r>
              <a:rPr lang="en-US" dirty="0" err="1"/>
              <a:t>मध्य</a:t>
            </a:r>
            <a:r>
              <a:rPr lang="en-US" dirty="0"/>
              <a:t> </a:t>
            </a:r>
            <a:r>
              <a:rPr lang="en-US" dirty="0" err="1"/>
              <a:t>चीन</a:t>
            </a:r>
            <a:r>
              <a:rPr lang="en-US" dirty="0"/>
              <a:t>, </a:t>
            </a:r>
            <a:r>
              <a:rPr lang="en-US" dirty="0" err="1"/>
              <a:t>थायलंड</a:t>
            </a:r>
            <a:r>
              <a:rPr lang="en-US" dirty="0"/>
              <a:t>, इ </a:t>
            </a:r>
            <a:r>
              <a:rPr lang="en-US" dirty="0" err="1"/>
              <a:t>देशात</a:t>
            </a:r>
            <a:r>
              <a:rPr lang="en-US" dirty="0"/>
              <a:t> </a:t>
            </a:r>
            <a:r>
              <a:rPr lang="en-US" dirty="0" err="1"/>
              <a:t>औद्यागिक</a:t>
            </a:r>
            <a:r>
              <a:rPr lang="en-US" dirty="0"/>
              <a:t> </a:t>
            </a:r>
            <a:r>
              <a:rPr lang="en-US" dirty="0" err="1"/>
              <a:t>तंत्राचा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  <a:r>
              <a:rPr lang="en-US" dirty="0" err="1"/>
              <a:t>आढळतो</a:t>
            </a:r>
            <a:r>
              <a:rPr lang="en-US" dirty="0"/>
              <a:t>. </a:t>
            </a:r>
            <a:r>
              <a:rPr lang="en-US" dirty="0" err="1"/>
              <a:t>आधुनिक</a:t>
            </a:r>
            <a:r>
              <a:rPr lang="en-US" dirty="0"/>
              <a:t> </a:t>
            </a:r>
            <a:r>
              <a:rPr lang="en-US" dirty="0" err="1"/>
              <a:t>पद्धतीने</a:t>
            </a:r>
            <a:r>
              <a:rPr lang="en-US" dirty="0"/>
              <a:t> </a:t>
            </a:r>
            <a:r>
              <a:rPr lang="en-US" dirty="0" err="1"/>
              <a:t>मासेमारी</a:t>
            </a:r>
            <a:r>
              <a:rPr lang="en-US" dirty="0"/>
              <a:t> इ.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2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जास्त</a:t>
            </a:r>
            <a:r>
              <a:rPr lang="en-US" b="1" dirty="0"/>
              <a:t> </a:t>
            </a:r>
            <a:r>
              <a:rPr lang="en-US" b="1" dirty="0" err="1"/>
              <a:t>घनतेचे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भौगोलिक</a:t>
            </a:r>
            <a:r>
              <a:rPr lang="en-US" b="1" dirty="0" smtClean="0"/>
              <a:t> </a:t>
            </a:r>
            <a:r>
              <a:rPr lang="en-US" b="1" dirty="0" err="1"/>
              <a:t>घटक</a:t>
            </a:r>
            <a:r>
              <a:rPr lang="en-US" b="1" dirty="0"/>
              <a:t> </a:t>
            </a:r>
            <a:r>
              <a:rPr lang="en-US" b="1" dirty="0" err="1"/>
              <a:t>अनुकूल</a:t>
            </a:r>
            <a:r>
              <a:rPr lang="en-US" b="1" dirty="0"/>
              <a:t>, </a:t>
            </a:r>
            <a:r>
              <a:rPr lang="en-US" b="1" dirty="0" err="1"/>
              <a:t>आर्थिक</a:t>
            </a:r>
            <a:r>
              <a:rPr lang="en-US" b="1" dirty="0"/>
              <a:t> </a:t>
            </a:r>
            <a:r>
              <a:rPr lang="en-US" b="1" dirty="0" err="1"/>
              <a:t>विकास</a:t>
            </a:r>
            <a:r>
              <a:rPr lang="en-US" b="1" dirty="0"/>
              <a:t> </a:t>
            </a:r>
            <a:r>
              <a:rPr lang="en-US" b="1" dirty="0" err="1"/>
              <a:t>झाल्यामुळे</a:t>
            </a:r>
            <a:r>
              <a:rPr lang="en-US" b="1" dirty="0"/>
              <a:t> </a:t>
            </a:r>
            <a:r>
              <a:rPr lang="en-US" b="1" dirty="0" err="1"/>
              <a:t>जास्त</a:t>
            </a:r>
            <a:r>
              <a:rPr lang="en-US" b="1" dirty="0"/>
              <a:t> </a:t>
            </a:r>
            <a:r>
              <a:rPr lang="en-US" b="1" dirty="0" err="1"/>
              <a:t>घनता</a:t>
            </a:r>
            <a:r>
              <a:rPr lang="en-US" b="1" dirty="0"/>
              <a:t> </a:t>
            </a:r>
            <a:endParaRPr lang="en-US" dirty="0"/>
          </a:p>
          <a:p>
            <a:r>
              <a:rPr lang="en-US" b="1" dirty="0"/>
              <a:t>अ) </a:t>
            </a:r>
            <a:r>
              <a:rPr lang="en-US" b="1" dirty="0" err="1"/>
              <a:t>शेतीदृष्ट्या</a:t>
            </a:r>
            <a:r>
              <a:rPr lang="en-US" b="1" dirty="0"/>
              <a:t> </a:t>
            </a:r>
            <a:r>
              <a:rPr lang="en-US" b="1" dirty="0" err="1"/>
              <a:t>प्रगत</a:t>
            </a:r>
            <a:r>
              <a:rPr lang="en-US" b="1" dirty="0"/>
              <a:t> </a:t>
            </a:r>
            <a:r>
              <a:rPr lang="en-US" b="1" dirty="0" err="1"/>
              <a:t>देश</a:t>
            </a:r>
            <a:r>
              <a:rPr lang="en-US" b="1" dirty="0"/>
              <a:t>: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&gt; ८०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काही</a:t>
            </a:r>
            <a:r>
              <a:rPr lang="en-US" dirty="0"/>
              <a:t> </a:t>
            </a:r>
            <a:r>
              <a:rPr lang="en-US" dirty="0" err="1"/>
              <a:t>भागात</a:t>
            </a:r>
            <a:r>
              <a:rPr lang="en-US" dirty="0"/>
              <a:t>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१००-२००० </a:t>
            </a:r>
            <a:r>
              <a:rPr lang="en-US" dirty="0" err="1"/>
              <a:t>लोक</a:t>
            </a:r>
            <a:r>
              <a:rPr lang="en-US" dirty="0"/>
              <a:t>. </a:t>
            </a:r>
            <a:r>
              <a:rPr lang="en-US" dirty="0" err="1"/>
              <a:t>चीन</a:t>
            </a:r>
            <a:r>
              <a:rPr lang="en-US" dirty="0"/>
              <a:t>, </a:t>
            </a:r>
            <a:r>
              <a:rPr lang="en-US" dirty="0" err="1"/>
              <a:t>भारतीय</a:t>
            </a:r>
            <a:r>
              <a:rPr lang="en-US" dirty="0"/>
              <a:t> </a:t>
            </a:r>
            <a:r>
              <a:rPr lang="en-US" dirty="0" err="1"/>
              <a:t>द्वीपकल्प</a:t>
            </a:r>
            <a:r>
              <a:rPr lang="en-US" dirty="0"/>
              <a:t>, </a:t>
            </a:r>
            <a:r>
              <a:rPr lang="en-US" dirty="0" err="1"/>
              <a:t>पाकिस्तान</a:t>
            </a:r>
            <a:r>
              <a:rPr lang="en-US" dirty="0"/>
              <a:t>, </a:t>
            </a:r>
            <a:r>
              <a:rPr lang="en-US" dirty="0" err="1"/>
              <a:t>बांगलादेश</a:t>
            </a:r>
            <a:r>
              <a:rPr lang="en-US" dirty="0"/>
              <a:t>, </a:t>
            </a:r>
            <a:r>
              <a:rPr lang="en-US" dirty="0" err="1"/>
              <a:t>श्रीलंका</a:t>
            </a:r>
            <a:r>
              <a:rPr lang="en-US" dirty="0"/>
              <a:t>, </a:t>
            </a:r>
            <a:r>
              <a:rPr lang="en-US" dirty="0" err="1"/>
              <a:t>नाईल</a:t>
            </a:r>
            <a:r>
              <a:rPr lang="en-US" dirty="0"/>
              <a:t> </a:t>
            </a:r>
            <a:r>
              <a:rPr lang="en-US" dirty="0" err="1"/>
              <a:t>नदी</a:t>
            </a:r>
            <a:r>
              <a:rPr lang="en-US" dirty="0"/>
              <a:t> </a:t>
            </a:r>
            <a:r>
              <a:rPr lang="en-US" dirty="0" err="1"/>
              <a:t>खोरे</a:t>
            </a:r>
            <a:r>
              <a:rPr lang="en-US" dirty="0"/>
              <a:t>, </a:t>
            </a:r>
            <a:r>
              <a:rPr lang="en-US" dirty="0" err="1"/>
              <a:t>इंडोनेशिया</a:t>
            </a:r>
            <a:r>
              <a:rPr lang="en-US" dirty="0"/>
              <a:t>.  </a:t>
            </a:r>
          </a:p>
          <a:p>
            <a:r>
              <a:rPr lang="en-US" b="1" dirty="0" err="1"/>
              <a:t>जास्त</a:t>
            </a:r>
            <a:r>
              <a:rPr lang="en-US" b="1" dirty="0"/>
              <a:t> </a:t>
            </a:r>
            <a:r>
              <a:rPr lang="en-US" b="1" dirty="0" err="1"/>
              <a:t>घनतेची</a:t>
            </a:r>
            <a:r>
              <a:rPr lang="en-US" b="1" dirty="0"/>
              <a:t> </a:t>
            </a:r>
            <a:r>
              <a:rPr lang="en-US" b="1" dirty="0" err="1"/>
              <a:t>करणे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सुपीक</a:t>
            </a:r>
            <a:r>
              <a:rPr lang="en-US" dirty="0"/>
              <a:t> </a:t>
            </a:r>
            <a:r>
              <a:rPr lang="en-US" dirty="0" err="1"/>
              <a:t>जमीन</a:t>
            </a:r>
            <a:r>
              <a:rPr lang="en-US" dirty="0"/>
              <a:t>, </a:t>
            </a:r>
            <a:r>
              <a:rPr lang="en-US" dirty="0" err="1"/>
              <a:t>पाण्याची</a:t>
            </a:r>
            <a:r>
              <a:rPr lang="en-US" dirty="0"/>
              <a:t> </a:t>
            </a:r>
            <a:r>
              <a:rPr lang="en-US" dirty="0" err="1"/>
              <a:t>उपलब्धता</a:t>
            </a:r>
            <a:r>
              <a:rPr lang="en-US" dirty="0"/>
              <a:t>, </a:t>
            </a:r>
            <a:r>
              <a:rPr lang="en-US" dirty="0" err="1"/>
              <a:t>खनिजांमुळे</a:t>
            </a:r>
            <a:r>
              <a:rPr lang="en-US" dirty="0"/>
              <a:t> </a:t>
            </a:r>
            <a:r>
              <a:rPr lang="en-US" dirty="0" err="1"/>
              <a:t>खाणकाम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कृषिआधारित</a:t>
            </a:r>
            <a:r>
              <a:rPr lang="en-US" dirty="0"/>
              <a:t> </a:t>
            </a:r>
            <a:r>
              <a:rPr lang="en-US" dirty="0" err="1"/>
              <a:t>उद्योगधंदे</a:t>
            </a:r>
            <a:r>
              <a:rPr lang="en-US" dirty="0"/>
              <a:t> </a:t>
            </a:r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कृषी</a:t>
            </a:r>
            <a:r>
              <a:rPr lang="en-US" dirty="0"/>
              <a:t> व </a:t>
            </a:r>
            <a:r>
              <a:rPr lang="en-US" dirty="0" err="1"/>
              <a:t>औद्योगिक</a:t>
            </a:r>
            <a:r>
              <a:rPr lang="en-US" dirty="0"/>
              <a:t> </a:t>
            </a:r>
            <a:r>
              <a:rPr lang="en-US" dirty="0" err="1"/>
              <a:t>तंत्राच्या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शिक्षण</a:t>
            </a:r>
            <a:r>
              <a:rPr lang="en-US" dirty="0"/>
              <a:t> व </a:t>
            </a:r>
            <a:r>
              <a:rPr lang="en-US" dirty="0" err="1"/>
              <a:t>तांत्रिक</a:t>
            </a:r>
            <a:r>
              <a:rPr lang="en-US" dirty="0"/>
              <a:t> </a:t>
            </a:r>
            <a:r>
              <a:rPr lang="en-US" dirty="0" err="1"/>
              <a:t>शिक्षण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येथील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संसाधनाची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लोकसंख्येमुळे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</a:t>
            </a:r>
            <a:r>
              <a:rPr lang="en-US" dirty="0"/>
              <a:t>. </a:t>
            </a:r>
          </a:p>
          <a:p>
            <a:r>
              <a:rPr lang="en-US" b="1" dirty="0"/>
              <a:t>ब) </a:t>
            </a:r>
            <a:r>
              <a:rPr lang="en-US" b="1" dirty="0" err="1"/>
              <a:t>औद्योगिक</a:t>
            </a:r>
            <a:r>
              <a:rPr lang="en-US" b="1" dirty="0"/>
              <a:t> </a:t>
            </a:r>
            <a:r>
              <a:rPr lang="en-US" b="1" dirty="0" err="1"/>
              <a:t>दृष्ट्या</a:t>
            </a:r>
            <a:r>
              <a:rPr lang="en-US" b="1" dirty="0"/>
              <a:t> </a:t>
            </a:r>
            <a:r>
              <a:rPr lang="en-US" b="1" dirty="0" err="1"/>
              <a:t>प्रगत</a:t>
            </a:r>
            <a:r>
              <a:rPr lang="en-US" b="1" dirty="0"/>
              <a:t> </a:t>
            </a:r>
            <a:r>
              <a:rPr lang="en-US" b="1" dirty="0" err="1"/>
              <a:t>देश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युरोपियन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, </a:t>
            </a:r>
            <a:r>
              <a:rPr lang="en-US" dirty="0" err="1"/>
              <a:t>जपान</a:t>
            </a:r>
            <a:r>
              <a:rPr lang="en-US" dirty="0"/>
              <a:t>, </a:t>
            </a: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संस्थांनचा</a:t>
            </a:r>
            <a:r>
              <a:rPr lang="en-US" dirty="0"/>
              <a:t> </a:t>
            </a:r>
            <a:r>
              <a:rPr lang="en-US" dirty="0" err="1"/>
              <a:t>ईशान्य</a:t>
            </a:r>
            <a:r>
              <a:rPr lang="en-US" dirty="0"/>
              <a:t> </a:t>
            </a:r>
            <a:r>
              <a:rPr lang="en-US" dirty="0" err="1"/>
              <a:t>भाग</a:t>
            </a:r>
            <a:r>
              <a:rPr lang="en-US" dirty="0"/>
              <a:t>.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१६०-४००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काही</a:t>
            </a:r>
            <a:r>
              <a:rPr lang="en-US" dirty="0"/>
              <a:t> </a:t>
            </a:r>
            <a:r>
              <a:rPr lang="en-US" dirty="0" err="1"/>
              <a:t>भागात</a:t>
            </a:r>
            <a:r>
              <a:rPr lang="en-US" dirty="0"/>
              <a:t>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२००-५००.  </a:t>
            </a:r>
          </a:p>
          <a:p>
            <a:r>
              <a:rPr lang="en-US" b="1" dirty="0" err="1"/>
              <a:t>जास्त</a:t>
            </a:r>
            <a:r>
              <a:rPr lang="en-US" b="1" dirty="0"/>
              <a:t> </a:t>
            </a:r>
            <a:r>
              <a:rPr lang="en-US" b="1" dirty="0" err="1"/>
              <a:t>घनतेची</a:t>
            </a:r>
            <a:r>
              <a:rPr lang="en-US" b="1" dirty="0"/>
              <a:t> </a:t>
            </a:r>
            <a:r>
              <a:rPr lang="en-US" b="1" dirty="0" err="1"/>
              <a:t>करणे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लोहखनिज</a:t>
            </a:r>
            <a:r>
              <a:rPr lang="en-US" dirty="0"/>
              <a:t> व </a:t>
            </a:r>
            <a:r>
              <a:rPr lang="en-US" dirty="0" err="1"/>
              <a:t>दगडी</a:t>
            </a:r>
            <a:r>
              <a:rPr lang="en-US" dirty="0"/>
              <a:t> </a:t>
            </a:r>
            <a:r>
              <a:rPr lang="en-US" dirty="0" err="1"/>
              <a:t>कोळशाचे</a:t>
            </a:r>
            <a:r>
              <a:rPr lang="en-US" dirty="0"/>
              <a:t> </a:t>
            </a:r>
            <a:r>
              <a:rPr lang="en-US" dirty="0" err="1"/>
              <a:t>उत्पादन</a:t>
            </a:r>
            <a:r>
              <a:rPr lang="en-US" dirty="0"/>
              <a:t>, </a:t>
            </a:r>
            <a:r>
              <a:rPr lang="en-US" dirty="0" err="1"/>
              <a:t>जलविद्यात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वाहतूक</a:t>
            </a:r>
            <a:r>
              <a:rPr lang="en-US" dirty="0"/>
              <a:t> व </a:t>
            </a:r>
            <a:r>
              <a:rPr lang="en-US" dirty="0" err="1"/>
              <a:t>दळणवळण</a:t>
            </a:r>
            <a:r>
              <a:rPr lang="en-US" dirty="0"/>
              <a:t> </a:t>
            </a:r>
            <a:r>
              <a:rPr lang="en-US" dirty="0" err="1"/>
              <a:t>साधनांचा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तांत्रिक</a:t>
            </a:r>
            <a:r>
              <a:rPr lang="en-US" dirty="0"/>
              <a:t> </a:t>
            </a:r>
            <a:r>
              <a:rPr lang="en-US" dirty="0" err="1"/>
              <a:t>ज्ञान</a:t>
            </a:r>
            <a:r>
              <a:rPr lang="en-US" dirty="0"/>
              <a:t>, </a:t>
            </a:r>
            <a:r>
              <a:rPr lang="en-US" dirty="0" err="1"/>
              <a:t>भांडवल</a:t>
            </a:r>
            <a:r>
              <a:rPr lang="en-US" dirty="0"/>
              <a:t> </a:t>
            </a:r>
            <a:r>
              <a:rPr lang="en-US" dirty="0" err="1"/>
              <a:t>पुरवठा</a:t>
            </a:r>
            <a:r>
              <a:rPr lang="en-US" dirty="0"/>
              <a:t> इ.  </a:t>
            </a:r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शिक्षण</a:t>
            </a:r>
            <a:r>
              <a:rPr lang="en-US" dirty="0"/>
              <a:t>, </a:t>
            </a:r>
            <a:r>
              <a:rPr lang="en-US" dirty="0" err="1"/>
              <a:t>प्रशिक्षण</a:t>
            </a:r>
            <a:r>
              <a:rPr lang="en-US" dirty="0"/>
              <a:t>, </a:t>
            </a:r>
            <a:r>
              <a:rPr lang="en-US" dirty="0" err="1"/>
              <a:t>तांत्रिक</a:t>
            </a:r>
            <a:r>
              <a:rPr lang="en-US" dirty="0"/>
              <a:t> </a:t>
            </a:r>
            <a:r>
              <a:rPr lang="en-US" dirty="0" err="1"/>
              <a:t>ज्ञान</a:t>
            </a:r>
            <a:r>
              <a:rPr lang="en-US" dirty="0"/>
              <a:t>, </a:t>
            </a:r>
            <a:r>
              <a:rPr lang="en-US" dirty="0" err="1"/>
              <a:t>उद्योगप्रधान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, </a:t>
            </a:r>
            <a:r>
              <a:rPr lang="en-US" dirty="0" err="1"/>
              <a:t>नैसर्गीक</a:t>
            </a:r>
            <a:r>
              <a:rPr lang="en-US" dirty="0"/>
              <a:t> </a:t>
            </a:r>
            <a:r>
              <a:rPr lang="en-US" dirty="0" err="1"/>
              <a:t>साधनसंपत्तीचा</a:t>
            </a:r>
            <a:r>
              <a:rPr lang="en-US" dirty="0"/>
              <a:t> </a:t>
            </a:r>
            <a:r>
              <a:rPr lang="en-US" dirty="0" err="1"/>
              <a:t>योग्य</a:t>
            </a:r>
            <a:r>
              <a:rPr lang="en-US" dirty="0"/>
              <a:t> </a:t>
            </a:r>
            <a:r>
              <a:rPr lang="en-US" dirty="0" err="1"/>
              <a:t>वापर</a:t>
            </a:r>
            <a:r>
              <a:rPr lang="en-US" dirty="0"/>
              <a:t>, </a:t>
            </a:r>
            <a:r>
              <a:rPr lang="en-US" dirty="0" err="1"/>
              <a:t>अवकाश</a:t>
            </a:r>
            <a:r>
              <a:rPr lang="en-US" dirty="0"/>
              <a:t> </a:t>
            </a:r>
            <a:r>
              <a:rPr lang="en-US" dirty="0" err="1"/>
              <a:t>संशोधन</a:t>
            </a:r>
            <a:r>
              <a:rPr lang="en-US" dirty="0"/>
              <a:t> इ.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2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भारतातील</a:t>
            </a:r>
            <a:r>
              <a:rPr lang="en-US" b="1" dirty="0"/>
              <a:t> </a:t>
            </a:r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संसाधने</a:t>
            </a:r>
            <a:r>
              <a:rPr lang="en-US" b="1" dirty="0"/>
              <a:t> व </a:t>
            </a:r>
            <a:r>
              <a:rPr lang="en-US" b="1" dirty="0" err="1"/>
              <a:t>लोकसंख्येचे</a:t>
            </a:r>
            <a:r>
              <a:rPr lang="en-US" b="1" dirty="0"/>
              <a:t> </a:t>
            </a:r>
            <a:r>
              <a:rPr lang="en-US" b="1" dirty="0" err="1" smtClean="0"/>
              <a:t>वितरण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२०११ </a:t>
            </a:r>
            <a:r>
              <a:rPr lang="en-US" dirty="0" err="1"/>
              <a:t>च्या</a:t>
            </a:r>
            <a:r>
              <a:rPr lang="en-US" dirty="0"/>
              <a:t> </a:t>
            </a:r>
            <a:r>
              <a:rPr lang="en-US" dirty="0" err="1"/>
              <a:t>जंगणनेनुसार</a:t>
            </a:r>
            <a:r>
              <a:rPr lang="en-US" dirty="0"/>
              <a:t> १२१ </a:t>
            </a:r>
            <a:r>
              <a:rPr lang="en-US" dirty="0" err="1"/>
              <a:t>कोटी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, </a:t>
            </a:r>
            <a:r>
              <a:rPr lang="en-US" dirty="0" err="1"/>
              <a:t>जगात</a:t>
            </a:r>
            <a:r>
              <a:rPr lang="en-US" dirty="0"/>
              <a:t> </a:t>
            </a:r>
            <a:r>
              <a:rPr lang="en-US" dirty="0" err="1"/>
              <a:t>व्दितीय</a:t>
            </a:r>
            <a:r>
              <a:rPr lang="en-US" dirty="0"/>
              <a:t> </a:t>
            </a:r>
            <a:r>
              <a:rPr lang="en-US" dirty="0" err="1"/>
              <a:t>स्थानी</a:t>
            </a:r>
            <a:r>
              <a:rPr lang="en-US" dirty="0"/>
              <a:t>. </a:t>
            </a:r>
            <a:r>
              <a:rPr lang="en-US" dirty="0" err="1"/>
              <a:t>योग्य</a:t>
            </a:r>
            <a:r>
              <a:rPr lang="en-US" dirty="0"/>
              <a:t> </a:t>
            </a:r>
            <a:r>
              <a:rPr lang="en-US" dirty="0" err="1"/>
              <a:t>हवामान</a:t>
            </a:r>
            <a:r>
              <a:rPr lang="en-US" dirty="0"/>
              <a:t>, </a:t>
            </a:r>
            <a:r>
              <a:rPr lang="en-US" dirty="0" err="1"/>
              <a:t>प्राकृतिक</a:t>
            </a:r>
            <a:r>
              <a:rPr lang="en-US" dirty="0"/>
              <a:t> </a:t>
            </a:r>
            <a:r>
              <a:rPr lang="en-US" dirty="0" err="1"/>
              <a:t>रचना</a:t>
            </a:r>
            <a:r>
              <a:rPr lang="en-US" dirty="0"/>
              <a:t>, </a:t>
            </a:r>
            <a:r>
              <a:rPr lang="en-US" dirty="0" err="1"/>
              <a:t>वाहतूक</a:t>
            </a:r>
            <a:r>
              <a:rPr lang="en-US" dirty="0"/>
              <a:t> व </a:t>
            </a:r>
            <a:r>
              <a:rPr lang="en-US" dirty="0" err="1"/>
              <a:t>दळणवळण</a:t>
            </a:r>
            <a:r>
              <a:rPr lang="en-US" dirty="0"/>
              <a:t> </a:t>
            </a:r>
            <a:r>
              <a:rPr lang="en-US" dirty="0" err="1"/>
              <a:t>यांच्या</a:t>
            </a:r>
            <a:r>
              <a:rPr lang="en-US" dirty="0"/>
              <a:t> </a:t>
            </a:r>
            <a:r>
              <a:rPr lang="en-US" dirty="0" err="1"/>
              <a:t>सोई</a:t>
            </a:r>
            <a:r>
              <a:rPr lang="en-US" dirty="0"/>
              <a:t> इ </a:t>
            </a:r>
            <a:r>
              <a:rPr lang="en-US" dirty="0" err="1"/>
              <a:t>चा</a:t>
            </a:r>
            <a:r>
              <a:rPr lang="en-US" dirty="0"/>
              <a:t> </a:t>
            </a:r>
            <a:r>
              <a:rPr lang="en-US" dirty="0" err="1"/>
              <a:t>परिणाम</a:t>
            </a:r>
            <a:r>
              <a:rPr lang="en-US" dirty="0"/>
              <a:t> </a:t>
            </a:r>
          </a:p>
          <a:p>
            <a:r>
              <a:rPr lang="en-US" b="1" dirty="0"/>
              <a:t>अ) </a:t>
            </a:r>
            <a:r>
              <a:rPr lang="en-US" b="1" dirty="0" err="1"/>
              <a:t>अधिक</a:t>
            </a:r>
            <a:r>
              <a:rPr lang="en-US" b="1" dirty="0"/>
              <a:t> </a:t>
            </a:r>
            <a:r>
              <a:rPr lang="en-US" b="1" dirty="0" err="1"/>
              <a:t>घनतेचा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सतलज-गंगा-ब्रह्मपुत्रेचा</a:t>
            </a:r>
            <a:r>
              <a:rPr lang="en-US" dirty="0"/>
              <a:t> </a:t>
            </a:r>
            <a:r>
              <a:rPr lang="en-US" dirty="0" err="1"/>
              <a:t>मैदानी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महाराष्ट्र</a:t>
            </a:r>
            <a:r>
              <a:rPr lang="en-US" dirty="0"/>
              <a:t>, </a:t>
            </a:r>
            <a:r>
              <a:rPr lang="en-US" dirty="0" err="1"/>
              <a:t>आंध्रप्रदेश</a:t>
            </a:r>
            <a:r>
              <a:rPr lang="en-US" dirty="0"/>
              <a:t>, </a:t>
            </a:r>
            <a:r>
              <a:rPr lang="en-US" dirty="0" err="1"/>
              <a:t>तेलंगणा</a:t>
            </a:r>
            <a:r>
              <a:rPr lang="en-US" dirty="0"/>
              <a:t>, </a:t>
            </a:r>
            <a:r>
              <a:rPr lang="en-US" dirty="0" err="1"/>
              <a:t>तामिळनाडू</a:t>
            </a:r>
            <a:r>
              <a:rPr lang="en-US" dirty="0"/>
              <a:t>, </a:t>
            </a:r>
            <a:r>
              <a:rPr lang="en-US" dirty="0" err="1"/>
              <a:t>कर्नाटक</a:t>
            </a:r>
            <a:r>
              <a:rPr lang="en-US" dirty="0"/>
              <a:t>, </a:t>
            </a:r>
            <a:r>
              <a:rPr lang="en-US" dirty="0" err="1"/>
              <a:t>गुजरात</a:t>
            </a:r>
            <a:r>
              <a:rPr lang="en-US" dirty="0"/>
              <a:t>, </a:t>
            </a:r>
            <a:r>
              <a:rPr lang="en-US" dirty="0" err="1"/>
              <a:t>ओरिसा</a:t>
            </a:r>
            <a:r>
              <a:rPr lang="en-US" dirty="0"/>
              <a:t>.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</a:t>
            </a:r>
            <a:r>
              <a:rPr lang="en-US" dirty="0"/>
              <a:t>. ३५०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काही</a:t>
            </a:r>
            <a:r>
              <a:rPr lang="en-US" dirty="0"/>
              <a:t> </a:t>
            </a:r>
            <a:r>
              <a:rPr lang="en-US" dirty="0" err="1"/>
              <a:t>भागात</a:t>
            </a:r>
            <a:r>
              <a:rPr lang="en-US" dirty="0"/>
              <a:t>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चौ.कि.मी.ला</a:t>
            </a:r>
            <a:r>
              <a:rPr lang="en-US" dirty="0"/>
              <a:t> ५००-१००० </a:t>
            </a:r>
            <a:r>
              <a:rPr lang="en-US" dirty="0" err="1"/>
              <a:t>घनता</a:t>
            </a:r>
            <a:r>
              <a:rPr lang="en-US" dirty="0"/>
              <a:t>. </a:t>
            </a:r>
            <a:r>
              <a:rPr lang="en-US" dirty="0" err="1"/>
              <a:t>सुपीक</a:t>
            </a:r>
            <a:r>
              <a:rPr lang="en-US" dirty="0"/>
              <a:t> </a:t>
            </a:r>
            <a:r>
              <a:rPr lang="en-US" dirty="0" err="1"/>
              <a:t>जमीन</a:t>
            </a:r>
            <a:r>
              <a:rPr lang="en-US" dirty="0"/>
              <a:t>, </a:t>
            </a:r>
            <a:r>
              <a:rPr lang="en-US" dirty="0" err="1"/>
              <a:t>योग्य</a:t>
            </a:r>
            <a:r>
              <a:rPr lang="en-US" dirty="0"/>
              <a:t> </a:t>
            </a:r>
            <a:r>
              <a:rPr lang="en-US" dirty="0" err="1"/>
              <a:t>हवामान</a:t>
            </a:r>
            <a:r>
              <a:rPr lang="en-US" dirty="0"/>
              <a:t>, </a:t>
            </a:r>
            <a:r>
              <a:rPr lang="en-US" dirty="0" err="1"/>
              <a:t>शेती-उद्योगधंद्यांचा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इ </a:t>
            </a:r>
            <a:r>
              <a:rPr lang="en-US" dirty="0" err="1"/>
              <a:t>मुळे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घनता</a:t>
            </a:r>
            <a:r>
              <a:rPr lang="en-US" dirty="0"/>
              <a:t>. </a:t>
            </a:r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 </a:t>
            </a:r>
            <a:r>
              <a:rPr lang="en-US" dirty="0" err="1"/>
              <a:t>शेती-उद्योगधंदे</a:t>
            </a:r>
            <a:r>
              <a:rPr lang="en-US" dirty="0"/>
              <a:t> </a:t>
            </a:r>
            <a:r>
              <a:rPr lang="en-US" dirty="0" err="1"/>
              <a:t>प्रगत</a:t>
            </a:r>
            <a:r>
              <a:rPr lang="en-US" dirty="0"/>
              <a:t>, </a:t>
            </a:r>
            <a:r>
              <a:rPr lang="en-US" dirty="0" err="1"/>
              <a:t>शिक्षण-तंत्रज्ञानात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,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</a:t>
            </a:r>
            <a:r>
              <a:rPr lang="en-US" dirty="0"/>
              <a:t> </a:t>
            </a:r>
            <a:r>
              <a:rPr lang="en-US" dirty="0" err="1"/>
              <a:t>विकासाला</a:t>
            </a:r>
            <a:r>
              <a:rPr lang="en-US" dirty="0"/>
              <a:t> </a:t>
            </a:r>
            <a:r>
              <a:rPr lang="en-US" dirty="0" err="1"/>
              <a:t>चालना</a:t>
            </a:r>
            <a:r>
              <a:rPr lang="en-US" dirty="0"/>
              <a:t> </a:t>
            </a:r>
            <a:r>
              <a:rPr lang="en-US" dirty="0" err="1"/>
              <a:t>देणारे</a:t>
            </a:r>
            <a:r>
              <a:rPr lang="en-US" dirty="0"/>
              <a:t> </a:t>
            </a:r>
            <a:r>
              <a:rPr lang="en-US" dirty="0" err="1"/>
              <a:t>उपक्रम</a:t>
            </a:r>
            <a:r>
              <a:rPr lang="en-US" dirty="0"/>
              <a:t>. </a:t>
            </a:r>
            <a:r>
              <a:rPr lang="en-US" dirty="0" err="1"/>
              <a:t>त्यामुळे</a:t>
            </a:r>
            <a:r>
              <a:rPr lang="en-US" dirty="0"/>
              <a:t> </a:t>
            </a:r>
            <a:r>
              <a:rPr lang="en-US" dirty="0" err="1"/>
              <a:t>प्रगत</a:t>
            </a:r>
            <a:r>
              <a:rPr lang="en-US" dirty="0"/>
              <a:t>.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3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ब) </a:t>
            </a:r>
            <a:r>
              <a:rPr lang="en-US" b="1" dirty="0" err="1"/>
              <a:t>कमी</a:t>
            </a:r>
            <a:r>
              <a:rPr lang="en-US" b="1" dirty="0"/>
              <a:t> </a:t>
            </a:r>
            <a:r>
              <a:rPr lang="en-US" b="1" dirty="0" err="1"/>
              <a:t>घनतेचा</a:t>
            </a:r>
            <a:r>
              <a:rPr lang="en-US" b="1" dirty="0"/>
              <a:t> </a:t>
            </a:r>
            <a:r>
              <a:rPr lang="en-US" b="1" dirty="0" err="1"/>
              <a:t>प्रदेश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43384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राजस्थान</a:t>
            </a:r>
            <a:r>
              <a:rPr lang="en-US" dirty="0"/>
              <a:t>, </a:t>
            </a:r>
            <a:r>
              <a:rPr lang="en-US" dirty="0" err="1"/>
              <a:t>हिमाचल</a:t>
            </a:r>
            <a:r>
              <a:rPr lang="en-US" dirty="0"/>
              <a:t>, </a:t>
            </a:r>
            <a:r>
              <a:rPr lang="en-US" dirty="0" err="1"/>
              <a:t>जम्मू-काश्मीर</a:t>
            </a:r>
            <a:r>
              <a:rPr lang="en-US" dirty="0"/>
              <a:t> व </a:t>
            </a:r>
            <a:r>
              <a:rPr lang="en-US" dirty="0" err="1"/>
              <a:t>लडाख</a:t>
            </a:r>
            <a:r>
              <a:rPr lang="en-US" dirty="0"/>
              <a:t> </a:t>
            </a:r>
            <a:r>
              <a:rPr lang="en-US" dirty="0" err="1"/>
              <a:t>केंद्रशासित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ईशान्येकडील</a:t>
            </a:r>
            <a:r>
              <a:rPr lang="en-US" dirty="0"/>
              <a:t> </a:t>
            </a:r>
            <a:r>
              <a:rPr lang="en-US" dirty="0" err="1"/>
              <a:t>राज्ये</a:t>
            </a:r>
            <a:r>
              <a:rPr lang="en-US" dirty="0"/>
              <a:t>. 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</a:t>
            </a:r>
            <a:r>
              <a:rPr lang="en-US" dirty="0"/>
              <a:t>. </a:t>
            </a:r>
            <a:r>
              <a:rPr lang="en-US" dirty="0" err="1"/>
              <a:t>ला</a:t>
            </a:r>
            <a:r>
              <a:rPr lang="en-US" dirty="0"/>
              <a:t> &lt; २५ </a:t>
            </a:r>
            <a:r>
              <a:rPr lang="en-US" dirty="0" err="1"/>
              <a:t>लोक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काही</a:t>
            </a:r>
            <a:r>
              <a:rPr lang="en-US" dirty="0"/>
              <a:t> </a:t>
            </a:r>
            <a:r>
              <a:rPr lang="en-US" dirty="0" err="1"/>
              <a:t>भागात</a:t>
            </a:r>
            <a:r>
              <a:rPr lang="en-US" dirty="0"/>
              <a:t> </a:t>
            </a:r>
            <a:r>
              <a:rPr lang="en-US" dirty="0" err="1"/>
              <a:t>दर</a:t>
            </a:r>
            <a:r>
              <a:rPr lang="en-US" dirty="0"/>
              <a:t> </a:t>
            </a:r>
            <a:r>
              <a:rPr lang="en-US" dirty="0" err="1"/>
              <a:t>चौ.कि.मी</a:t>
            </a:r>
            <a:r>
              <a:rPr lang="en-US" dirty="0"/>
              <a:t>. </a:t>
            </a:r>
            <a:r>
              <a:rPr lang="en-US" dirty="0" err="1"/>
              <a:t>ला</a:t>
            </a:r>
            <a:r>
              <a:rPr lang="en-US" dirty="0"/>
              <a:t> ५० </a:t>
            </a:r>
            <a:r>
              <a:rPr lang="en-US" dirty="0" err="1"/>
              <a:t>घनता</a:t>
            </a:r>
            <a:r>
              <a:rPr lang="en-US" dirty="0"/>
              <a:t>. </a:t>
            </a:r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संसाधनाची</a:t>
            </a:r>
            <a:r>
              <a:rPr lang="en-US" b="1" dirty="0"/>
              <a:t> </a:t>
            </a:r>
            <a:r>
              <a:rPr lang="en-US" b="1" dirty="0" err="1"/>
              <a:t>स्थिती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वाळवंटी</a:t>
            </a:r>
            <a:r>
              <a:rPr lang="en-US" dirty="0"/>
              <a:t> </a:t>
            </a:r>
            <a:r>
              <a:rPr lang="en-US" dirty="0" err="1"/>
              <a:t>प्रदेश</a:t>
            </a:r>
            <a:r>
              <a:rPr lang="en-US" dirty="0"/>
              <a:t>, </a:t>
            </a:r>
            <a:r>
              <a:rPr lang="en-US" dirty="0" err="1"/>
              <a:t>उंचसखल</a:t>
            </a:r>
            <a:r>
              <a:rPr lang="en-US" dirty="0"/>
              <a:t>, </a:t>
            </a:r>
            <a:r>
              <a:rPr lang="en-US" dirty="0" err="1"/>
              <a:t>प्रतिकूल</a:t>
            </a:r>
            <a:r>
              <a:rPr lang="en-US" dirty="0"/>
              <a:t> </a:t>
            </a:r>
            <a:r>
              <a:rPr lang="en-US" dirty="0" err="1"/>
              <a:t>हवामान,विरळ</a:t>
            </a:r>
            <a:r>
              <a:rPr lang="en-US" dirty="0"/>
              <a:t> व </a:t>
            </a:r>
            <a:r>
              <a:rPr lang="en-US" dirty="0" err="1"/>
              <a:t>घनदाट</a:t>
            </a:r>
            <a:r>
              <a:rPr lang="en-US" dirty="0"/>
              <a:t> </a:t>
            </a:r>
            <a:r>
              <a:rPr lang="en-US" dirty="0" err="1"/>
              <a:t>जंगल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घनता</a:t>
            </a:r>
            <a:endParaRPr lang="en-US" dirty="0"/>
          </a:p>
          <a:p>
            <a:r>
              <a:rPr lang="en-US" b="1" dirty="0" err="1"/>
              <a:t>मानव</a:t>
            </a:r>
            <a:r>
              <a:rPr lang="en-US" b="1" dirty="0"/>
              <a:t> </a:t>
            </a:r>
            <a:r>
              <a:rPr lang="en-US" b="1" dirty="0" err="1"/>
              <a:t>संसाधन</a:t>
            </a:r>
            <a:r>
              <a:rPr lang="en-US" b="1" dirty="0"/>
              <a:t> </a:t>
            </a:r>
            <a:r>
              <a:rPr lang="en-US" b="1" dirty="0" err="1"/>
              <a:t>उपयोजन</a:t>
            </a:r>
            <a:r>
              <a:rPr lang="en-US" b="1" dirty="0"/>
              <a:t>: </a:t>
            </a:r>
            <a:r>
              <a:rPr lang="en-US" dirty="0" err="1"/>
              <a:t>मानवाची</a:t>
            </a:r>
            <a:r>
              <a:rPr lang="en-US" dirty="0"/>
              <a:t> </a:t>
            </a:r>
            <a:r>
              <a:rPr lang="en-US" dirty="0" err="1"/>
              <a:t>क्षमता</a:t>
            </a:r>
            <a:r>
              <a:rPr lang="en-US" dirty="0"/>
              <a:t>, </a:t>
            </a:r>
            <a:r>
              <a:rPr lang="en-US" dirty="0" err="1"/>
              <a:t>ज्ञान</a:t>
            </a:r>
            <a:r>
              <a:rPr lang="en-US" dirty="0"/>
              <a:t>, </a:t>
            </a:r>
            <a:r>
              <a:rPr lang="en-US" dirty="0" err="1"/>
              <a:t>कला</a:t>
            </a:r>
            <a:r>
              <a:rPr lang="en-US" dirty="0"/>
              <a:t>, </a:t>
            </a:r>
            <a:r>
              <a:rPr lang="en-US" dirty="0" err="1"/>
              <a:t>कौशल्य</a:t>
            </a:r>
            <a:r>
              <a:rPr lang="en-US" dirty="0"/>
              <a:t>, </a:t>
            </a:r>
            <a:r>
              <a:rPr lang="en-US" dirty="0" err="1"/>
              <a:t>अनुभव</a:t>
            </a:r>
            <a:r>
              <a:rPr lang="en-US" dirty="0"/>
              <a:t>, </a:t>
            </a:r>
            <a:r>
              <a:rPr lang="en-US" dirty="0" err="1"/>
              <a:t>शिक्षण</a:t>
            </a:r>
            <a:r>
              <a:rPr lang="en-US" dirty="0"/>
              <a:t>, </a:t>
            </a:r>
            <a:r>
              <a:rPr lang="en-US" dirty="0" err="1"/>
              <a:t>तंत्रज्ञान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  <a:r>
              <a:rPr lang="en-US" dirty="0" err="1"/>
              <a:t>विविध</a:t>
            </a:r>
            <a:r>
              <a:rPr lang="en-US" dirty="0"/>
              <a:t> </a:t>
            </a:r>
            <a:r>
              <a:rPr lang="en-US" dirty="0" err="1"/>
              <a:t>क्षेत्रात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. </a:t>
            </a:r>
            <a:r>
              <a:rPr lang="en-US" dirty="0" err="1"/>
              <a:t>व्यापार</a:t>
            </a:r>
            <a:r>
              <a:rPr lang="en-US" dirty="0"/>
              <a:t>, </a:t>
            </a:r>
            <a:r>
              <a:rPr lang="en-US" dirty="0" err="1"/>
              <a:t>उद्यागधंदे</a:t>
            </a:r>
            <a:r>
              <a:rPr lang="en-US" dirty="0"/>
              <a:t>, </a:t>
            </a:r>
            <a:r>
              <a:rPr lang="en-US" dirty="0" err="1"/>
              <a:t>शेती</a:t>
            </a:r>
            <a:r>
              <a:rPr lang="en-US" dirty="0"/>
              <a:t>, </a:t>
            </a:r>
            <a:r>
              <a:rPr lang="en-US" dirty="0" err="1"/>
              <a:t>ऊर्जा</a:t>
            </a:r>
            <a:r>
              <a:rPr lang="en-US" dirty="0"/>
              <a:t>, </a:t>
            </a:r>
            <a:r>
              <a:rPr lang="en-US" dirty="0" err="1"/>
              <a:t>खाणकाम</a:t>
            </a:r>
            <a:r>
              <a:rPr lang="en-US" dirty="0"/>
              <a:t>, </a:t>
            </a:r>
            <a:r>
              <a:rPr lang="en-US" dirty="0" err="1"/>
              <a:t>वैद्यकीय</a:t>
            </a:r>
            <a:r>
              <a:rPr lang="en-US" dirty="0"/>
              <a:t> </a:t>
            </a:r>
            <a:r>
              <a:rPr lang="en-US" dirty="0" err="1"/>
              <a:t>क्षेत्र</a:t>
            </a:r>
            <a:r>
              <a:rPr lang="en-US" dirty="0"/>
              <a:t>, </a:t>
            </a:r>
            <a:r>
              <a:rPr lang="en-US" dirty="0" err="1"/>
              <a:t>बांधकाम</a:t>
            </a:r>
            <a:r>
              <a:rPr lang="en-US" dirty="0"/>
              <a:t>, </a:t>
            </a:r>
            <a:r>
              <a:rPr lang="en-US" dirty="0" err="1"/>
              <a:t>मार्केटिंग</a:t>
            </a:r>
            <a:r>
              <a:rPr lang="en-US" dirty="0"/>
              <a:t> </a:t>
            </a:r>
            <a:r>
              <a:rPr lang="en-US" dirty="0" err="1"/>
              <a:t>अशा</a:t>
            </a:r>
            <a:r>
              <a:rPr lang="en-US" dirty="0"/>
              <a:t> </a:t>
            </a:r>
            <a:r>
              <a:rPr lang="en-US" dirty="0" err="1"/>
              <a:t>बहुविध</a:t>
            </a:r>
            <a:r>
              <a:rPr lang="en-US" dirty="0"/>
              <a:t> </a:t>
            </a:r>
            <a:r>
              <a:rPr lang="en-US" dirty="0" err="1"/>
              <a:t>क्षेत्रात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. </a:t>
            </a:r>
            <a:r>
              <a:rPr lang="en-US" dirty="0" err="1"/>
              <a:t>असे</a:t>
            </a:r>
            <a:r>
              <a:rPr lang="en-US" dirty="0"/>
              <a:t> </a:t>
            </a:r>
            <a:r>
              <a:rPr lang="en-US" dirty="0" err="1"/>
              <a:t>कोणतेही</a:t>
            </a:r>
            <a:r>
              <a:rPr lang="en-US" dirty="0"/>
              <a:t> </a:t>
            </a:r>
            <a:r>
              <a:rPr lang="en-US" dirty="0" err="1"/>
              <a:t>क्षेत्र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 </a:t>
            </a:r>
            <a:r>
              <a:rPr lang="en-US" dirty="0" err="1"/>
              <a:t>कि</a:t>
            </a:r>
            <a:r>
              <a:rPr lang="en-US" dirty="0"/>
              <a:t> </a:t>
            </a:r>
            <a:r>
              <a:rPr lang="en-US" dirty="0" err="1"/>
              <a:t>जेथे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संसाधनांचा</a:t>
            </a:r>
            <a:r>
              <a:rPr lang="en-US" dirty="0"/>
              <a:t> </a:t>
            </a:r>
            <a:r>
              <a:rPr lang="en-US" dirty="0" err="1"/>
              <a:t>उपयोग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</a:p>
          <a:p>
            <a:r>
              <a:rPr lang="en-US" b="1" dirty="0" err="1"/>
              <a:t>समस्या</a:t>
            </a:r>
            <a:r>
              <a:rPr lang="en-US" b="1" dirty="0"/>
              <a:t>: </a:t>
            </a:r>
            <a:endParaRPr lang="en-US" dirty="0"/>
          </a:p>
          <a:p>
            <a:pPr lvl="0"/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तेथे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संसाधनचा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अपुऱ्या</a:t>
            </a:r>
            <a:r>
              <a:rPr lang="en-US" dirty="0"/>
              <a:t> </a:t>
            </a:r>
            <a:r>
              <a:rPr lang="en-US" dirty="0" err="1"/>
              <a:t>शिक्षण-तंत्रशिक्षण</a:t>
            </a:r>
            <a:r>
              <a:rPr lang="en-US" dirty="0"/>
              <a:t> </a:t>
            </a:r>
            <a:r>
              <a:rPr lang="en-US" dirty="0" err="1"/>
              <a:t>संस्था</a:t>
            </a:r>
            <a:r>
              <a:rPr lang="en-US" dirty="0"/>
              <a:t> </a:t>
            </a:r>
            <a:r>
              <a:rPr lang="en-US" dirty="0" err="1"/>
              <a:t>तेथे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संसाधने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 </a:t>
            </a:r>
            <a:r>
              <a:rPr lang="en-US" dirty="0" err="1"/>
              <a:t>मात्र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संसाधने</a:t>
            </a:r>
            <a:r>
              <a:rPr lang="en-US" dirty="0"/>
              <a:t> </a:t>
            </a:r>
            <a:r>
              <a:rPr lang="en-US" dirty="0" err="1"/>
              <a:t>नाहीत</a:t>
            </a:r>
            <a:r>
              <a:rPr lang="en-US" dirty="0"/>
              <a:t> </a:t>
            </a:r>
            <a:r>
              <a:rPr lang="en-US" dirty="0" err="1"/>
              <a:t>तेथे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1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संदर्भग्रंथ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Cutter </a:t>
            </a:r>
            <a:r>
              <a:rPr lang="en-US" dirty="0"/>
              <a:t>S.N., Renwick W.H. (2003). Exploitation Conservation Preservation: A Geographical Perspective on Natural Resources Use. 4</a:t>
            </a:r>
            <a:r>
              <a:rPr lang="en-US" baseline="30000" dirty="0"/>
              <a:t>th </a:t>
            </a:r>
            <a:r>
              <a:rPr lang="en-US" dirty="0"/>
              <a:t>Ed., John Wiley and Sons, New York.</a:t>
            </a:r>
          </a:p>
          <a:p>
            <a:pPr lvl="0"/>
            <a:r>
              <a:rPr lang="en-US" dirty="0"/>
              <a:t>Husain M. (2003). Resource Geography. </a:t>
            </a:r>
            <a:r>
              <a:rPr lang="en-US" dirty="0" err="1"/>
              <a:t>Anmol</a:t>
            </a:r>
            <a:r>
              <a:rPr lang="en-US" dirty="0"/>
              <a:t> Pub., 1-446.</a:t>
            </a:r>
          </a:p>
          <a:p>
            <a:pPr lvl="0"/>
            <a:r>
              <a:rPr lang="en-US" dirty="0" err="1"/>
              <a:t>Gautam</a:t>
            </a:r>
            <a:r>
              <a:rPr lang="en-US" dirty="0"/>
              <a:t> A. (2017) Geography of Resources: Exploitation Conservation and Management, </a:t>
            </a:r>
            <a:r>
              <a:rPr lang="en-US" dirty="0" err="1"/>
              <a:t>Sharda</a:t>
            </a:r>
            <a:r>
              <a:rPr lang="en-US" dirty="0"/>
              <a:t> </a:t>
            </a:r>
            <a:r>
              <a:rPr lang="en-US" dirty="0" err="1"/>
              <a:t>Pustak</a:t>
            </a:r>
            <a:r>
              <a:rPr lang="en-US" dirty="0"/>
              <a:t> </a:t>
            </a:r>
            <a:r>
              <a:rPr lang="en-US" dirty="0" err="1"/>
              <a:t>Bhavan</a:t>
            </a:r>
            <a:r>
              <a:rPr lang="en-US" dirty="0"/>
              <a:t>, Allahabad.</a:t>
            </a:r>
          </a:p>
          <a:p>
            <a:pPr lvl="0"/>
            <a:r>
              <a:rPr lang="en-US" dirty="0"/>
              <a:t>Encyclopedia Britannica.</a:t>
            </a:r>
          </a:p>
          <a:p>
            <a:pPr lvl="0"/>
            <a:r>
              <a:rPr lang="hi-IN" dirty="0"/>
              <a:t>कुलसचिव, शिवाजी विद्यापीठ कोल्हापूर (२००८). विज्ञान तंत्रज्ञान आणि प्रगती, बी.ए. भाग -१, दूर शिक्षण केंद्र, शिवाजी विद्यापीठ कोल्हापूर. </a:t>
            </a:r>
            <a:endParaRPr lang="en-US" dirty="0"/>
          </a:p>
          <a:p>
            <a:pPr lvl="0"/>
            <a:r>
              <a:rPr lang="hi-IN" dirty="0"/>
              <a:t>मराठी विश्वकोश </a:t>
            </a:r>
            <a:r>
              <a:rPr lang="en-US" u="sng" dirty="0">
                <a:hlinkClick r:id="rId2"/>
              </a:rPr>
              <a:t>http://www.marathivishwakosh.maharashtra.gov.in/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पाटील</a:t>
            </a:r>
            <a:r>
              <a:rPr lang="en-US" dirty="0"/>
              <a:t> </a:t>
            </a:r>
            <a:r>
              <a:rPr lang="en-US" dirty="0" err="1"/>
              <a:t>एस</a:t>
            </a:r>
            <a:r>
              <a:rPr lang="en-US" dirty="0"/>
              <a:t>., </a:t>
            </a:r>
            <a:r>
              <a:rPr lang="en-US" dirty="0" err="1"/>
              <a:t>सूर्यवंशी</a:t>
            </a:r>
            <a:r>
              <a:rPr lang="en-US" dirty="0"/>
              <a:t> </a:t>
            </a:r>
            <a:r>
              <a:rPr lang="en-US" dirty="0" err="1"/>
              <a:t>आर</a:t>
            </a:r>
            <a:r>
              <a:rPr lang="en-US" dirty="0"/>
              <a:t>., </a:t>
            </a:r>
            <a:r>
              <a:rPr lang="en-US" dirty="0" err="1"/>
              <a:t>पाचारणे</a:t>
            </a:r>
            <a:r>
              <a:rPr lang="en-US" dirty="0"/>
              <a:t> </a:t>
            </a:r>
            <a:r>
              <a:rPr lang="en-US" dirty="0" err="1"/>
              <a:t>एस</a:t>
            </a:r>
            <a:r>
              <a:rPr lang="en-US" dirty="0"/>
              <a:t>., </a:t>
            </a:r>
            <a:r>
              <a:rPr lang="en-US" dirty="0" err="1"/>
              <a:t>चौधर</a:t>
            </a:r>
            <a:r>
              <a:rPr lang="en-US" dirty="0"/>
              <a:t>, अ. (२०१४). </a:t>
            </a:r>
            <a:r>
              <a:rPr lang="en-US" dirty="0" err="1"/>
              <a:t>आर्थिक</a:t>
            </a:r>
            <a:r>
              <a:rPr lang="en-US" dirty="0"/>
              <a:t> </a:t>
            </a:r>
            <a:r>
              <a:rPr lang="en-US" dirty="0" err="1"/>
              <a:t>भूगोल</a:t>
            </a:r>
            <a:r>
              <a:rPr lang="en-US" dirty="0"/>
              <a:t>, </a:t>
            </a:r>
            <a:r>
              <a:rPr lang="en-US" dirty="0" err="1"/>
              <a:t>अथर्व</a:t>
            </a:r>
            <a:r>
              <a:rPr lang="en-US" dirty="0"/>
              <a:t> </a:t>
            </a:r>
            <a:r>
              <a:rPr lang="en-US" dirty="0" err="1"/>
              <a:t>प्रकाशन</a:t>
            </a:r>
            <a:r>
              <a:rPr lang="en-US" dirty="0"/>
              <a:t>, </a:t>
            </a:r>
            <a:r>
              <a:rPr lang="en-US" dirty="0" err="1"/>
              <a:t>पुणे</a:t>
            </a:r>
            <a:r>
              <a:rPr lang="en-US" dirty="0"/>
              <a:t> </a:t>
            </a:r>
            <a:r>
              <a:rPr lang="en-US" dirty="0" err="1"/>
              <a:t>पा</a:t>
            </a:r>
            <a:r>
              <a:rPr lang="en-US" dirty="0"/>
              <a:t>. ७-१३९.</a:t>
            </a:r>
          </a:p>
          <a:p>
            <a:pPr lvl="0"/>
            <a:r>
              <a:rPr lang="en-US" dirty="0" err="1"/>
              <a:t>दैनिक</a:t>
            </a:r>
            <a:r>
              <a:rPr lang="en-US" dirty="0"/>
              <a:t> </a:t>
            </a:r>
            <a:r>
              <a:rPr lang="en-US" dirty="0" err="1"/>
              <a:t>लोकसत्ता</a:t>
            </a:r>
            <a:r>
              <a:rPr lang="en-US" dirty="0"/>
              <a:t> (२०१७). ‘</a:t>
            </a:r>
            <a:r>
              <a:rPr lang="en-US" dirty="0" err="1"/>
              <a:t>जलनीती’म्हणजे</a:t>
            </a:r>
            <a:r>
              <a:rPr lang="en-US" dirty="0"/>
              <a:t> </a:t>
            </a:r>
            <a:r>
              <a:rPr lang="en-US" dirty="0" err="1"/>
              <a:t>नेमकं</a:t>
            </a:r>
            <a:r>
              <a:rPr lang="en-US" dirty="0"/>
              <a:t> </a:t>
            </a:r>
            <a:r>
              <a:rPr lang="en-US" dirty="0" err="1"/>
              <a:t>काय</a:t>
            </a:r>
            <a:r>
              <a:rPr lang="en-US" dirty="0"/>
              <a:t>. https://www.loksatta.com/vishesh-news/water-management-marathi-articles-1463352/ ३०.०४.२०१७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40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00"/>
          <p:cNvSpPr txBox="1">
            <a:spLocks/>
          </p:cNvSpPr>
          <p:nvPr/>
        </p:nvSpPr>
        <p:spPr>
          <a:xfrm>
            <a:off x="838200" y="5105400"/>
            <a:ext cx="76962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FF5722"/>
              </a:buClr>
              <a:buSzTx/>
              <a:buFont typeface="Alfa Slab One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lfa Slab One"/>
                <a:ea typeface="Alfa Slab One"/>
                <a:cs typeface="Alfa Slab One"/>
                <a:sym typeface="Alfa Slab One"/>
              </a:rPr>
              <a:t>Thank you</a:t>
            </a:r>
          </a:p>
        </p:txBody>
      </p:sp>
      <p:pic>
        <p:nvPicPr>
          <p:cNvPr id="5" name="Shape 202" descr="earthday THANK YOU.jpg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0899" y="990601"/>
            <a:ext cx="262890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b="1" dirty="0" err="1"/>
              <a:t>मोड्यूल</a:t>
            </a:r>
            <a:r>
              <a:rPr lang="en-US" sz="3600" b="1" dirty="0"/>
              <a:t> – I: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err="1" smtClean="0"/>
              <a:t>साधनसंपत्ती</a:t>
            </a:r>
            <a:r>
              <a:rPr lang="en-US" sz="3600" b="1" dirty="0" smtClean="0"/>
              <a:t> </a:t>
            </a:r>
            <a:r>
              <a:rPr lang="en-US" sz="3600" b="1" dirty="0" err="1"/>
              <a:t>भूगोलाचा</a:t>
            </a:r>
            <a:r>
              <a:rPr lang="en-US" sz="3600" b="1" dirty="0"/>
              <a:t> </a:t>
            </a:r>
            <a:r>
              <a:rPr lang="en-US" sz="3600" b="1" dirty="0" err="1" smtClean="0"/>
              <a:t>परिचय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>	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915400" cy="525780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१.१.१ </a:t>
            </a:r>
            <a:r>
              <a:rPr lang="en-US" b="1" dirty="0" err="1"/>
              <a:t>साधनसंपत्ती</a:t>
            </a:r>
            <a:r>
              <a:rPr lang="en-US" b="1" dirty="0"/>
              <a:t> </a:t>
            </a:r>
            <a:r>
              <a:rPr lang="en-US" b="1" dirty="0" err="1"/>
              <a:t>भूगोलाची</a:t>
            </a:r>
            <a:r>
              <a:rPr lang="en-US" b="1" dirty="0"/>
              <a:t> </a:t>
            </a:r>
            <a:r>
              <a:rPr lang="en-US" b="1" dirty="0" err="1"/>
              <a:t>व्याख्या</a:t>
            </a:r>
            <a:endParaRPr lang="en-US" dirty="0"/>
          </a:p>
          <a:p>
            <a:r>
              <a:rPr lang="en-US" dirty="0"/>
              <a:t>i) ‘</a:t>
            </a:r>
            <a:r>
              <a:rPr lang="en-US" dirty="0" err="1"/>
              <a:t>साधनसंपत्तीच्या</a:t>
            </a:r>
            <a:r>
              <a:rPr lang="en-US" dirty="0"/>
              <a:t> </a:t>
            </a:r>
            <a:r>
              <a:rPr lang="en-US" dirty="0" err="1"/>
              <a:t>निर्मितीचा</a:t>
            </a:r>
            <a:r>
              <a:rPr lang="en-US" dirty="0"/>
              <a:t>, </a:t>
            </a:r>
            <a:r>
              <a:rPr lang="en-US" dirty="0" err="1"/>
              <a:t>वितरणाचा</a:t>
            </a:r>
            <a:r>
              <a:rPr lang="en-US" dirty="0"/>
              <a:t>, </a:t>
            </a:r>
            <a:r>
              <a:rPr lang="en-US" dirty="0" err="1"/>
              <a:t>वैशिष्ट्यांचा</a:t>
            </a:r>
            <a:r>
              <a:rPr lang="en-US" dirty="0"/>
              <a:t> व </a:t>
            </a:r>
            <a:r>
              <a:rPr lang="en-US" dirty="0" err="1"/>
              <a:t>परिणामांचा</a:t>
            </a:r>
            <a:r>
              <a:rPr lang="en-US" dirty="0"/>
              <a:t> </a:t>
            </a:r>
            <a:r>
              <a:rPr lang="en-US" dirty="0" err="1"/>
              <a:t>अभ्यास</a:t>
            </a:r>
            <a:r>
              <a:rPr lang="en-US" dirty="0"/>
              <a:t> </a:t>
            </a:r>
            <a:r>
              <a:rPr lang="en-US" dirty="0" err="1"/>
              <a:t>करणारी</a:t>
            </a:r>
            <a:r>
              <a:rPr lang="en-US" dirty="0"/>
              <a:t> </a:t>
            </a:r>
            <a:r>
              <a:rPr lang="en-US" dirty="0" err="1"/>
              <a:t>शाखा</a:t>
            </a:r>
            <a:r>
              <a:rPr lang="en-US" dirty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</a:t>
            </a:r>
            <a:r>
              <a:rPr lang="en-US" dirty="0"/>
              <a:t> </a:t>
            </a:r>
            <a:r>
              <a:rPr lang="en-US" dirty="0" err="1"/>
              <a:t>होय</a:t>
            </a:r>
            <a:r>
              <a:rPr lang="en-US" dirty="0"/>
              <a:t>.’</a:t>
            </a:r>
          </a:p>
          <a:p>
            <a:r>
              <a:rPr lang="en-US" dirty="0"/>
              <a:t>ii) ‘</a:t>
            </a:r>
            <a:r>
              <a:rPr lang="en-US" dirty="0" err="1"/>
              <a:t>पृथ्वीवरील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आपल्या</a:t>
            </a:r>
            <a:r>
              <a:rPr lang="en-US" dirty="0"/>
              <a:t> </a:t>
            </a:r>
            <a:r>
              <a:rPr lang="en-US" dirty="0" err="1"/>
              <a:t>विकासासाठी</a:t>
            </a:r>
            <a:r>
              <a:rPr lang="en-US" dirty="0"/>
              <a:t> </a:t>
            </a:r>
            <a:r>
              <a:rPr lang="en-US" dirty="0" err="1"/>
              <a:t>वापरात</a:t>
            </a:r>
            <a:r>
              <a:rPr lang="en-US" dirty="0"/>
              <a:t> </a:t>
            </a:r>
            <a:r>
              <a:rPr lang="en-US" dirty="0" err="1"/>
              <a:t>असलेल्या</a:t>
            </a:r>
            <a:r>
              <a:rPr lang="en-US" dirty="0"/>
              <a:t> </a:t>
            </a:r>
            <a:r>
              <a:rPr lang="en-US" dirty="0" err="1"/>
              <a:t>सर्व</a:t>
            </a:r>
            <a:r>
              <a:rPr lang="en-US" dirty="0"/>
              <a:t> </a:t>
            </a:r>
            <a:r>
              <a:rPr lang="en-US" dirty="0" err="1"/>
              <a:t>साधनांचा</a:t>
            </a:r>
            <a:r>
              <a:rPr lang="en-US" dirty="0"/>
              <a:t>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बाबींचा</a:t>
            </a:r>
            <a:r>
              <a:rPr lang="en-US" dirty="0"/>
              <a:t> </a:t>
            </a:r>
            <a:r>
              <a:rPr lang="en-US" dirty="0" err="1"/>
              <a:t>भौगोलिक</a:t>
            </a:r>
            <a:r>
              <a:rPr lang="en-US" dirty="0"/>
              <a:t> </a:t>
            </a:r>
            <a:r>
              <a:rPr lang="en-US" dirty="0" err="1"/>
              <a:t>दृष्टीकोनातून</a:t>
            </a:r>
            <a:r>
              <a:rPr lang="en-US" dirty="0"/>
              <a:t> </a:t>
            </a:r>
            <a:r>
              <a:rPr lang="en-US" dirty="0" err="1"/>
              <a:t>केलेला</a:t>
            </a:r>
            <a:r>
              <a:rPr lang="en-US" dirty="0"/>
              <a:t> </a:t>
            </a:r>
            <a:r>
              <a:rPr lang="en-US" dirty="0" err="1"/>
              <a:t>अभ्यास</a:t>
            </a:r>
            <a:r>
              <a:rPr lang="en-US" dirty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</a:t>
            </a:r>
            <a:r>
              <a:rPr lang="en-US" dirty="0"/>
              <a:t> </a:t>
            </a:r>
            <a:r>
              <a:rPr lang="en-US" dirty="0" err="1"/>
              <a:t>होय</a:t>
            </a:r>
            <a:r>
              <a:rPr lang="en-US" dirty="0"/>
              <a:t>.’</a:t>
            </a:r>
          </a:p>
          <a:p>
            <a:r>
              <a:rPr lang="en-US" dirty="0"/>
              <a:t>iii) Something which can be used to satisfy our needs, is technologically accessible, economically feasible and culturally acceptable is referred as a resource and their geographical study is called resource geography”.</a:t>
            </a:r>
            <a:endParaRPr lang="en-US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१.१.२ </a:t>
            </a:r>
            <a:r>
              <a:rPr lang="en-US" b="1" dirty="0" err="1"/>
              <a:t>साधनसंपत्ती</a:t>
            </a:r>
            <a:r>
              <a:rPr lang="en-US" b="1" dirty="0"/>
              <a:t> </a:t>
            </a:r>
            <a:r>
              <a:rPr lang="en-US" b="1" dirty="0" err="1"/>
              <a:t>भूगोलाची</a:t>
            </a:r>
            <a:r>
              <a:rPr lang="en-US" b="1" dirty="0"/>
              <a:t> </a:t>
            </a:r>
            <a:r>
              <a:rPr lang="en-US" b="1" dirty="0" err="1" smtClean="0"/>
              <a:t>व्याप्ती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संसाधने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निसर्गातून</a:t>
            </a:r>
            <a:r>
              <a:rPr lang="en-US" dirty="0"/>
              <a:t> </a:t>
            </a:r>
            <a:r>
              <a:rPr lang="en-US" dirty="0" err="1"/>
              <a:t>प्राप्त</a:t>
            </a:r>
            <a:r>
              <a:rPr lang="en-US" dirty="0"/>
              <a:t> </a:t>
            </a:r>
            <a:r>
              <a:rPr lang="en-US" dirty="0" err="1"/>
              <a:t>होतात</a:t>
            </a:r>
            <a:r>
              <a:rPr lang="en-US" dirty="0"/>
              <a:t>.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गरजांची</a:t>
            </a:r>
            <a:r>
              <a:rPr lang="en-US" dirty="0"/>
              <a:t> </a:t>
            </a:r>
            <a:r>
              <a:rPr lang="en-US" dirty="0" err="1"/>
              <a:t>पूर्तता</a:t>
            </a:r>
            <a:r>
              <a:rPr lang="en-US" dirty="0"/>
              <a:t> </a:t>
            </a:r>
            <a:r>
              <a:rPr lang="en-US" dirty="0" err="1"/>
              <a:t>करणारे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मानवनिर्मित</a:t>
            </a:r>
            <a:r>
              <a:rPr lang="en-US" dirty="0"/>
              <a:t> </a:t>
            </a:r>
            <a:r>
              <a:rPr lang="en-US" dirty="0" err="1"/>
              <a:t>घटक</a:t>
            </a:r>
            <a:r>
              <a:rPr lang="en-US" dirty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साधनसंपदा</a:t>
            </a:r>
            <a:r>
              <a:rPr lang="en-US" dirty="0"/>
              <a:t> </a:t>
            </a:r>
            <a:r>
              <a:rPr lang="en-US" dirty="0" err="1"/>
              <a:t>होय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साधनसंपदाची</a:t>
            </a:r>
            <a:r>
              <a:rPr lang="en-US" dirty="0" smtClean="0"/>
              <a:t> </a:t>
            </a:r>
            <a:r>
              <a:rPr lang="en-US" dirty="0" err="1"/>
              <a:t>उपयोगिता</a:t>
            </a:r>
            <a:r>
              <a:rPr lang="en-US" dirty="0"/>
              <a:t> </a:t>
            </a:r>
            <a:r>
              <a:rPr lang="en-US" dirty="0" err="1"/>
              <a:t>ही</a:t>
            </a:r>
            <a:r>
              <a:rPr lang="en-US" dirty="0"/>
              <a:t> </a:t>
            </a:r>
            <a:r>
              <a:rPr lang="en-US" dirty="0" err="1"/>
              <a:t>मानवाची</a:t>
            </a:r>
            <a:r>
              <a:rPr lang="en-US" dirty="0"/>
              <a:t> </a:t>
            </a:r>
            <a:r>
              <a:rPr lang="en-US" dirty="0" err="1"/>
              <a:t>क्रियाशीलता</a:t>
            </a:r>
            <a:r>
              <a:rPr lang="en-US" dirty="0"/>
              <a:t>, </a:t>
            </a:r>
            <a:r>
              <a:rPr lang="en-US" dirty="0" err="1"/>
              <a:t>न्यान</a:t>
            </a:r>
            <a:r>
              <a:rPr lang="en-US" dirty="0"/>
              <a:t>, </a:t>
            </a:r>
            <a:r>
              <a:rPr lang="en-US" dirty="0" err="1"/>
              <a:t>तांत्रिक</a:t>
            </a:r>
            <a:r>
              <a:rPr lang="en-US" dirty="0"/>
              <a:t> </a:t>
            </a:r>
            <a:r>
              <a:rPr lang="en-US" dirty="0" err="1"/>
              <a:t>उपलब्धता</a:t>
            </a:r>
            <a:r>
              <a:rPr lang="en-US" dirty="0"/>
              <a:t> </a:t>
            </a:r>
            <a:r>
              <a:rPr lang="en-US" dirty="0" err="1"/>
              <a:t>यावर</a:t>
            </a:r>
            <a:r>
              <a:rPr lang="en-US" dirty="0"/>
              <a:t> </a:t>
            </a:r>
            <a:r>
              <a:rPr lang="en-US" dirty="0" err="1"/>
              <a:t>अवलंबून</a:t>
            </a:r>
            <a:r>
              <a:rPr lang="en-US" dirty="0"/>
              <a:t> </a:t>
            </a:r>
            <a:r>
              <a:rPr lang="en-US" dirty="0" err="1"/>
              <a:t>असते</a:t>
            </a:r>
            <a:r>
              <a:rPr lang="en-US" dirty="0"/>
              <a:t>.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ही</a:t>
            </a:r>
            <a:r>
              <a:rPr lang="en-US" dirty="0"/>
              <a:t> </a:t>
            </a:r>
            <a:r>
              <a:rPr lang="en-US" dirty="0" err="1"/>
              <a:t>स्पर्शीय</a:t>
            </a:r>
            <a:r>
              <a:rPr lang="en-US" dirty="0"/>
              <a:t> (</a:t>
            </a:r>
            <a:r>
              <a:rPr lang="en-US" dirty="0" err="1"/>
              <a:t>दृश्य</a:t>
            </a:r>
            <a:r>
              <a:rPr lang="en-US" dirty="0"/>
              <a:t>) </a:t>
            </a:r>
            <a:r>
              <a:rPr lang="en-US" dirty="0" err="1"/>
              <a:t>किंवा</a:t>
            </a:r>
            <a:r>
              <a:rPr lang="en-US" dirty="0"/>
              <a:t> </a:t>
            </a:r>
            <a:r>
              <a:rPr lang="en-US" dirty="0" err="1"/>
              <a:t>अस्पर्शीय</a:t>
            </a:r>
            <a:r>
              <a:rPr lang="en-US" dirty="0"/>
              <a:t> (</a:t>
            </a:r>
            <a:r>
              <a:rPr lang="en-US" dirty="0" err="1"/>
              <a:t>अदृश्य</a:t>
            </a:r>
            <a:r>
              <a:rPr lang="en-US" dirty="0"/>
              <a:t>) </a:t>
            </a:r>
            <a:r>
              <a:rPr lang="en-US" dirty="0" err="1"/>
              <a:t>अश्या</a:t>
            </a:r>
            <a:r>
              <a:rPr lang="en-US" dirty="0"/>
              <a:t> </a:t>
            </a:r>
            <a:r>
              <a:rPr lang="en-US" dirty="0" err="1"/>
              <a:t>दोन्ही</a:t>
            </a:r>
            <a:r>
              <a:rPr lang="en-US" dirty="0"/>
              <a:t> </a:t>
            </a:r>
            <a:r>
              <a:rPr lang="en-US" dirty="0" err="1"/>
              <a:t>प्रकारची</a:t>
            </a:r>
            <a:r>
              <a:rPr lang="en-US" dirty="0"/>
              <a:t> </a:t>
            </a:r>
            <a:r>
              <a:rPr lang="en-US" dirty="0" err="1"/>
              <a:t>असते</a:t>
            </a:r>
            <a:r>
              <a:rPr lang="en-US" dirty="0"/>
              <a:t>.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भूगोलाच्या</a:t>
            </a:r>
            <a:r>
              <a:rPr lang="en-US" dirty="0"/>
              <a:t> </a:t>
            </a:r>
            <a:r>
              <a:rPr lang="en-US" dirty="0" err="1"/>
              <a:t>व्याप्तीमध्ये</a:t>
            </a:r>
            <a:r>
              <a:rPr lang="en-US" dirty="0"/>
              <a:t> </a:t>
            </a:r>
            <a:r>
              <a:rPr lang="en-US" dirty="0" err="1"/>
              <a:t>कालानुरूप</a:t>
            </a:r>
            <a:r>
              <a:rPr lang="en-US" dirty="0"/>
              <a:t> </a:t>
            </a:r>
            <a:r>
              <a:rPr lang="en-US" dirty="0" err="1"/>
              <a:t>बदल</a:t>
            </a:r>
            <a:r>
              <a:rPr lang="en-US" dirty="0"/>
              <a:t> </a:t>
            </a:r>
            <a:r>
              <a:rPr lang="en-US" dirty="0" err="1"/>
              <a:t>झालेला</a:t>
            </a:r>
            <a:r>
              <a:rPr lang="en-US" dirty="0"/>
              <a:t> </a:t>
            </a:r>
            <a:r>
              <a:rPr lang="en-US" dirty="0" err="1"/>
              <a:t>दिसतो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सुरुवातीला</a:t>
            </a:r>
            <a:r>
              <a:rPr lang="en-US" dirty="0" smtClean="0"/>
              <a:t> </a:t>
            </a:r>
            <a:r>
              <a:rPr lang="en-US" dirty="0" err="1"/>
              <a:t>फक्त</a:t>
            </a:r>
            <a:r>
              <a:rPr lang="en-US" dirty="0"/>
              <a:t> </a:t>
            </a:r>
            <a:r>
              <a:rPr lang="en-US" dirty="0" err="1"/>
              <a:t>साधनसंपत्तीच्या</a:t>
            </a:r>
            <a:r>
              <a:rPr lang="en-US" dirty="0"/>
              <a:t> </a:t>
            </a:r>
            <a:r>
              <a:rPr lang="en-US" dirty="0" err="1"/>
              <a:t>सर्वसामान्य</a:t>
            </a:r>
            <a:r>
              <a:rPr lang="en-US" dirty="0"/>
              <a:t> </a:t>
            </a:r>
            <a:r>
              <a:rPr lang="en-US" dirty="0" err="1"/>
              <a:t>वितरणाचा</a:t>
            </a:r>
            <a:r>
              <a:rPr lang="en-US" dirty="0"/>
              <a:t> </a:t>
            </a:r>
            <a:r>
              <a:rPr lang="en-US" dirty="0" err="1"/>
              <a:t>यामध्ये</a:t>
            </a:r>
            <a:r>
              <a:rPr lang="en-US" dirty="0"/>
              <a:t> </a:t>
            </a:r>
            <a:r>
              <a:rPr lang="en-US" dirty="0" err="1"/>
              <a:t>अभ्यास</a:t>
            </a:r>
            <a:r>
              <a:rPr lang="en-US" dirty="0"/>
              <a:t> </a:t>
            </a:r>
            <a:r>
              <a:rPr lang="en-US" dirty="0" err="1"/>
              <a:t>करण्यात</a:t>
            </a:r>
            <a:r>
              <a:rPr lang="en-US" dirty="0"/>
              <a:t> </a:t>
            </a:r>
            <a:r>
              <a:rPr lang="en-US" dirty="0" err="1"/>
              <a:t>येत</a:t>
            </a:r>
            <a:r>
              <a:rPr lang="en-US" dirty="0"/>
              <a:t> </a:t>
            </a:r>
            <a:r>
              <a:rPr lang="en-US" dirty="0" err="1"/>
              <a:t>असे</a:t>
            </a:r>
            <a:r>
              <a:rPr lang="en-US" dirty="0"/>
              <a:t>. </a:t>
            </a:r>
            <a:r>
              <a:rPr lang="en-US" dirty="0" err="1"/>
              <a:t>आता</a:t>
            </a:r>
            <a:r>
              <a:rPr lang="en-US" dirty="0"/>
              <a:t> </a:t>
            </a:r>
            <a:r>
              <a:rPr lang="en-US" dirty="0" err="1"/>
              <a:t>साधनसंपत्तीचे</a:t>
            </a:r>
            <a:r>
              <a:rPr lang="en-US" dirty="0"/>
              <a:t> </a:t>
            </a:r>
            <a:r>
              <a:rPr lang="en-US" dirty="0" err="1"/>
              <a:t>वाढते</a:t>
            </a:r>
            <a:r>
              <a:rPr lang="en-US" dirty="0"/>
              <a:t> </a:t>
            </a:r>
            <a:r>
              <a:rPr lang="en-US" dirty="0" err="1"/>
              <a:t>महत्त्व</a:t>
            </a:r>
            <a:r>
              <a:rPr lang="en-US" dirty="0"/>
              <a:t>, </a:t>
            </a:r>
            <a:r>
              <a:rPr lang="en-US" dirty="0" err="1"/>
              <a:t>त्याच्या</a:t>
            </a:r>
            <a:r>
              <a:rPr lang="en-US" dirty="0"/>
              <a:t> </a:t>
            </a:r>
            <a:r>
              <a:rPr lang="en-US" dirty="0" err="1"/>
              <a:t>वितरणामध्ये</a:t>
            </a:r>
            <a:r>
              <a:rPr lang="en-US" dirty="0"/>
              <a:t> </a:t>
            </a:r>
            <a:r>
              <a:rPr lang="en-US" dirty="0" err="1"/>
              <a:t>असमानता</a:t>
            </a:r>
            <a:r>
              <a:rPr lang="en-US" dirty="0"/>
              <a:t>, </a:t>
            </a:r>
            <a:r>
              <a:rPr lang="en-US" dirty="0" err="1"/>
              <a:t>विविध</a:t>
            </a:r>
            <a:r>
              <a:rPr lang="en-US" dirty="0"/>
              <a:t> </a:t>
            </a:r>
            <a:r>
              <a:rPr lang="en-US" dirty="0" err="1"/>
              <a:t>प्रकारांत</a:t>
            </a:r>
            <a:r>
              <a:rPr lang="en-US" dirty="0"/>
              <a:t> </a:t>
            </a:r>
            <a:r>
              <a:rPr lang="en-US" dirty="0" err="1"/>
              <a:t>वाढती</a:t>
            </a:r>
            <a:r>
              <a:rPr lang="en-US" dirty="0"/>
              <a:t> </a:t>
            </a:r>
            <a:r>
              <a:rPr lang="en-US" dirty="0" err="1"/>
              <a:t>मागणी</a:t>
            </a:r>
            <a:r>
              <a:rPr lang="en-US" dirty="0"/>
              <a:t> </a:t>
            </a:r>
            <a:r>
              <a:rPr lang="en-US" dirty="0" err="1"/>
              <a:t>आणि</a:t>
            </a:r>
            <a:r>
              <a:rPr lang="en-US" dirty="0"/>
              <a:t> </a:t>
            </a:r>
            <a:r>
              <a:rPr lang="en-US" dirty="0" err="1"/>
              <a:t>घटती</a:t>
            </a:r>
            <a:r>
              <a:rPr lang="en-US" dirty="0"/>
              <a:t> </a:t>
            </a:r>
            <a:r>
              <a:rPr lang="en-US" dirty="0" err="1"/>
              <a:t>उपलब्धता</a:t>
            </a:r>
            <a:r>
              <a:rPr lang="en-US" dirty="0"/>
              <a:t> </a:t>
            </a:r>
            <a:r>
              <a:rPr lang="en-US" dirty="0" err="1"/>
              <a:t>तसेच</a:t>
            </a:r>
            <a:r>
              <a:rPr lang="en-US" dirty="0"/>
              <a:t> </a:t>
            </a:r>
            <a:r>
              <a:rPr lang="en-US" dirty="0" err="1"/>
              <a:t>भविष्यात</a:t>
            </a:r>
            <a:r>
              <a:rPr lang="en-US" dirty="0"/>
              <a:t> </a:t>
            </a:r>
            <a:r>
              <a:rPr lang="en-US" dirty="0" err="1"/>
              <a:t>त्याचे</a:t>
            </a:r>
            <a:r>
              <a:rPr lang="en-US" dirty="0"/>
              <a:t> </a:t>
            </a:r>
            <a:r>
              <a:rPr lang="en-US" dirty="0" err="1"/>
              <a:t>जतन</a:t>
            </a:r>
            <a:r>
              <a:rPr lang="en-US" dirty="0"/>
              <a:t> </a:t>
            </a:r>
            <a:r>
              <a:rPr lang="en-US" dirty="0" err="1"/>
              <a:t>करण्याचे</a:t>
            </a:r>
            <a:r>
              <a:rPr lang="en-US" dirty="0"/>
              <a:t> </a:t>
            </a:r>
            <a:r>
              <a:rPr lang="en-US" dirty="0" err="1"/>
              <a:t>धोरण</a:t>
            </a:r>
            <a:r>
              <a:rPr lang="en-US" dirty="0"/>
              <a:t> </a:t>
            </a:r>
            <a:r>
              <a:rPr lang="en-US" dirty="0" err="1"/>
              <a:t>हे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</a:t>
            </a:r>
            <a:r>
              <a:rPr lang="en-US" dirty="0"/>
              <a:t> </a:t>
            </a:r>
            <a:r>
              <a:rPr lang="en-US" dirty="0" err="1"/>
              <a:t>अभ्यासाचे</a:t>
            </a:r>
            <a:r>
              <a:rPr lang="en-US" dirty="0"/>
              <a:t> </a:t>
            </a:r>
            <a:r>
              <a:rPr lang="en-US" dirty="0" err="1"/>
              <a:t>महत्त्वपूर्ण</a:t>
            </a:r>
            <a:r>
              <a:rPr lang="en-US" dirty="0"/>
              <a:t> </a:t>
            </a:r>
            <a:r>
              <a:rPr lang="en-US" dirty="0" err="1"/>
              <a:t>घटक</a:t>
            </a:r>
            <a:r>
              <a:rPr lang="en-US" dirty="0"/>
              <a:t> </a:t>
            </a:r>
            <a:r>
              <a:rPr lang="en-US" dirty="0" err="1"/>
              <a:t>बनले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44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व्यक्तिनिष्ठ</a:t>
            </a:r>
            <a:r>
              <a:rPr lang="en-US" dirty="0"/>
              <a:t> व </a:t>
            </a:r>
            <a:r>
              <a:rPr lang="en-US" dirty="0" err="1"/>
              <a:t>वस्तुनिष्ठ</a:t>
            </a:r>
            <a:r>
              <a:rPr lang="en-US" dirty="0"/>
              <a:t> </a:t>
            </a:r>
            <a:r>
              <a:rPr lang="en-US" dirty="0" err="1"/>
              <a:t>असते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नैसर्गिक</a:t>
            </a:r>
            <a:r>
              <a:rPr lang="en-US" dirty="0" smtClean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प्रत्येक</a:t>
            </a:r>
            <a:r>
              <a:rPr lang="en-US" dirty="0"/>
              <a:t> </a:t>
            </a:r>
            <a:r>
              <a:rPr lang="en-US" dirty="0" err="1"/>
              <a:t>देशाच्या</a:t>
            </a:r>
            <a:r>
              <a:rPr lang="en-US" dirty="0"/>
              <a:t> </a:t>
            </a:r>
            <a:r>
              <a:rPr lang="en-US" dirty="0" err="1"/>
              <a:t>विकासाचा</a:t>
            </a:r>
            <a:r>
              <a:rPr lang="en-US" dirty="0"/>
              <a:t> </a:t>
            </a:r>
            <a:r>
              <a:rPr lang="en-US" dirty="0" err="1"/>
              <a:t>कणा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साधनसंपत्तीची</a:t>
            </a:r>
            <a:r>
              <a:rPr lang="en-US" dirty="0"/>
              <a:t> </a:t>
            </a:r>
            <a:r>
              <a:rPr lang="en-US" dirty="0" err="1"/>
              <a:t>उपयुक्तता</a:t>
            </a:r>
            <a:r>
              <a:rPr lang="en-US" dirty="0"/>
              <a:t> व </a:t>
            </a:r>
            <a:r>
              <a:rPr lang="en-US" dirty="0" err="1"/>
              <a:t>क्रियात्मकता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निसर्ग</a:t>
            </a:r>
            <a:r>
              <a:rPr lang="en-US" dirty="0"/>
              <a:t>, </a:t>
            </a:r>
            <a:r>
              <a:rPr lang="en-US" dirty="0" err="1"/>
              <a:t>मानव</a:t>
            </a:r>
            <a:r>
              <a:rPr lang="en-US" dirty="0"/>
              <a:t> व </a:t>
            </a:r>
            <a:r>
              <a:rPr lang="en-US" dirty="0" err="1"/>
              <a:t>संस्कृती</a:t>
            </a:r>
            <a:r>
              <a:rPr lang="en-US" dirty="0"/>
              <a:t> </a:t>
            </a:r>
            <a:r>
              <a:rPr lang="en-US" dirty="0" err="1"/>
              <a:t>यांच्याशी</a:t>
            </a:r>
            <a:r>
              <a:rPr lang="en-US" dirty="0"/>
              <a:t> </a:t>
            </a:r>
            <a:r>
              <a:rPr lang="en-US" dirty="0" err="1"/>
              <a:t>निगडित</a:t>
            </a:r>
            <a:r>
              <a:rPr lang="en-US" dirty="0"/>
              <a:t> </a:t>
            </a:r>
            <a:r>
              <a:rPr lang="en-US" dirty="0" err="1"/>
              <a:t>असते</a:t>
            </a:r>
            <a:r>
              <a:rPr lang="en-US" dirty="0"/>
              <a:t>. </a:t>
            </a:r>
            <a:r>
              <a:rPr lang="en-US" dirty="0" err="1" smtClean="0"/>
              <a:t>जमीन</a:t>
            </a:r>
            <a:r>
              <a:rPr lang="en-US" dirty="0"/>
              <a:t>, </a:t>
            </a:r>
            <a:r>
              <a:rPr lang="en-US" dirty="0" err="1"/>
              <a:t>शेती</a:t>
            </a:r>
            <a:r>
              <a:rPr lang="en-US" dirty="0"/>
              <a:t>, </a:t>
            </a:r>
            <a:r>
              <a:rPr lang="en-US" dirty="0" err="1"/>
              <a:t>जंगल</a:t>
            </a:r>
            <a:r>
              <a:rPr lang="en-US" dirty="0"/>
              <a:t> व </a:t>
            </a:r>
            <a:r>
              <a:rPr lang="en-US" dirty="0" err="1"/>
              <a:t>लाकूड</a:t>
            </a:r>
            <a:r>
              <a:rPr lang="en-US" dirty="0"/>
              <a:t>, </a:t>
            </a:r>
            <a:r>
              <a:rPr lang="en-US" dirty="0" err="1"/>
              <a:t>खनिजे</a:t>
            </a:r>
            <a:r>
              <a:rPr lang="en-US" dirty="0"/>
              <a:t>, </a:t>
            </a:r>
            <a:r>
              <a:rPr lang="en-US" dirty="0" err="1"/>
              <a:t>शक्ती</a:t>
            </a:r>
            <a:r>
              <a:rPr lang="en-US" dirty="0"/>
              <a:t> </a:t>
            </a:r>
            <a:r>
              <a:rPr lang="en-US" dirty="0" err="1"/>
              <a:t>साधने</a:t>
            </a:r>
            <a:r>
              <a:rPr lang="en-US" dirty="0"/>
              <a:t> व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हि</a:t>
            </a:r>
            <a:r>
              <a:rPr lang="en-US" dirty="0"/>
              <a:t> </a:t>
            </a:r>
            <a:r>
              <a:rPr lang="en-US" dirty="0" err="1"/>
              <a:t>महत्वाची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हा</a:t>
            </a:r>
            <a:r>
              <a:rPr lang="en-US" dirty="0"/>
              <a:t> </a:t>
            </a:r>
            <a:r>
              <a:rPr lang="en-US" dirty="0" err="1"/>
              <a:t>स्वतः</a:t>
            </a:r>
            <a:r>
              <a:rPr lang="en-US" dirty="0"/>
              <a:t> </a:t>
            </a:r>
            <a:r>
              <a:rPr lang="en-US" dirty="0" err="1"/>
              <a:t>विश्वातील</a:t>
            </a:r>
            <a:r>
              <a:rPr lang="en-US" dirty="0"/>
              <a:t> </a:t>
            </a:r>
            <a:r>
              <a:rPr lang="en-US" dirty="0" err="1"/>
              <a:t>महत्वाची</a:t>
            </a:r>
            <a:r>
              <a:rPr lang="en-US" dirty="0"/>
              <a:t> 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श्रम</a:t>
            </a:r>
            <a:r>
              <a:rPr lang="en-US" dirty="0"/>
              <a:t>, </a:t>
            </a:r>
            <a:r>
              <a:rPr lang="en-US" dirty="0" err="1"/>
              <a:t>बौद्धिक</a:t>
            </a:r>
            <a:r>
              <a:rPr lang="en-US" dirty="0"/>
              <a:t> </a:t>
            </a:r>
            <a:r>
              <a:rPr lang="en-US" dirty="0" err="1"/>
              <a:t>कुशलता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‘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साधनसंपत्तीची</a:t>
            </a:r>
            <a:r>
              <a:rPr lang="en-US" dirty="0"/>
              <a:t>’ </a:t>
            </a:r>
            <a:r>
              <a:rPr lang="en-US" dirty="0" err="1"/>
              <a:t>मागणी</a:t>
            </a:r>
            <a:r>
              <a:rPr lang="en-US" dirty="0"/>
              <a:t> व </a:t>
            </a:r>
            <a:r>
              <a:rPr lang="en-US" dirty="0" err="1"/>
              <a:t>मूल्य</a:t>
            </a:r>
            <a:r>
              <a:rPr lang="en-US" dirty="0"/>
              <a:t> </a:t>
            </a:r>
            <a:r>
              <a:rPr lang="en-US" dirty="0" err="1"/>
              <a:t>वाढले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दामोदर</a:t>
            </a:r>
            <a:r>
              <a:rPr lang="en-US" dirty="0" smtClean="0"/>
              <a:t> </a:t>
            </a:r>
            <a:r>
              <a:rPr lang="en-US" dirty="0" err="1"/>
              <a:t>नदीला</a:t>
            </a:r>
            <a:r>
              <a:rPr lang="en-US" dirty="0"/>
              <a:t> ‘</a:t>
            </a:r>
            <a:r>
              <a:rPr lang="en-US" dirty="0" err="1"/>
              <a:t>बंगालचे</a:t>
            </a:r>
            <a:r>
              <a:rPr lang="en-US" dirty="0"/>
              <a:t> </a:t>
            </a:r>
            <a:r>
              <a:rPr lang="en-US" dirty="0" err="1"/>
              <a:t>अश्रू</a:t>
            </a:r>
            <a:r>
              <a:rPr lang="en-US" dirty="0"/>
              <a:t>’ </a:t>
            </a:r>
            <a:r>
              <a:rPr lang="en-US" dirty="0" err="1"/>
              <a:t>असे</a:t>
            </a:r>
            <a:r>
              <a:rPr lang="en-US" dirty="0"/>
              <a:t> </a:t>
            </a:r>
            <a:r>
              <a:rPr lang="en-US" dirty="0" err="1"/>
              <a:t>पूर्वी</a:t>
            </a:r>
            <a:r>
              <a:rPr lang="en-US" dirty="0"/>
              <a:t> </a:t>
            </a:r>
            <a:r>
              <a:rPr lang="en-US" dirty="0" err="1"/>
              <a:t>संबोधले</a:t>
            </a:r>
            <a:r>
              <a:rPr lang="en-US" dirty="0"/>
              <a:t> </a:t>
            </a:r>
            <a:r>
              <a:rPr lang="en-US" dirty="0" err="1"/>
              <a:t>जात</a:t>
            </a:r>
            <a:r>
              <a:rPr lang="en-US" dirty="0"/>
              <a:t> </a:t>
            </a:r>
            <a:r>
              <a:rPr lang="en-US" dirty="0" err="1"/>
              <a:t>असे</a:t>
            </a:r>
            <a:r>
              <a:rPr lang="en-US" dirty="0"/>
              <a:t>. </a:t>
            </a:r>
            <a:r>
              <a:rPr lang="en-US" dirty="0" err="1" smtClean="0"/>
              <a:t>दामोदर</a:t>
            </a:r>
            <a:r>
              <a:rPr lang="en-US" dirty="0" smtClean="0"/>
              <a:t> </a:t>
            </a:r>
            <a:r>
              <a:rPr lang="en-US" dirty="0" err="1"/>
              <a:t>नदी</a:t>
            </a:r>
            <a:r>
              <a:rPr lang="en-US" dirty="0"/>
              <a:t> </a:t>
            </a:r>
            <a:r>
              <a:rPr lang="en-US" dirty="0" err="1"/>
              <a:t>प्रकल्प</a:t>
            </a:r>
            <a:r>
              <a:rPr lang="en-US" dirty="0"/>
              <a:t> १९४८ </a:t>
            </a:r>
            <a:r>
              <a:rPr lang="en-US" dirty="0" err="1"/>
              <a:t>मध्ये</a:t>
            </a:r>
            <a:r>
              <a:rPr lang="en-US" dirty="0"/>
              <a:t> </a:t>
            </a:r>
            <a:r>
              <a:rPr lang="en-US" dirty="0" err="1"/>
              <a:t>उभारल्यानंतर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प्रदेशातील</a:t>
            </a:r>
            <a:r>
              <a:rPr lang="en-US" dirty="0"/>
              <a:t> </a:t>
            </a:r>
            <a:r>
              <a:rPr lang="en-US" dirty="0" err="1"/>
              <a:t>पूर</a:t>
            </a:r>
            <a:r>
              <a:rPr lang="en-US" dirty="0"/>
              <a:t> </a:t>
            </a:r>
            <a:r>
              <a:rPr lang="en-US" dirty="0" err="1"/>
              <a:t>नियंत्रणाबरोबरच</a:t>
            </a:r>
            <a:r>
              <a:rPr lang="en-US" dirty="0"/>
              <a:t> </a:t>
            </a:r>
            <a:r>
              <a:rPr lang="en-US" dirty="0" err="1"/>
              <a:t>वीजनिर्मिती</a:t>
            </a:r>
            <a:r>
              <a:rPr lang="en-US" dirty="0"/>
              <a:t>, </a:t>
            </a:r>
            <a:r>
              <a:rPr lang="en-US" dirty="0" err="1"/>
              <a:t>मासेमारी</a:t>
            </a:r>
            <a:r>
              <a:rPr lang="en-US" dirty="0"/>
              <a:t>, </a:t>
            </a:r>
            <a:r>
              <a:rPr lang="en-US" dirty="0" err="1"/>
              <a:t>पाणीसाठा</a:t>
            </a:r>
            <a:r>
              <a:rPr lang="en-US" dirty="0"/>
              <a:t> इ. </a:t>
            </a:r>
            <a:r>
              <a:rPr lang="en-US" dirty="0" err="1"/>
              <a:t>फायदे</a:t>
            </a:r>
            <a:r>
              <a:rPr lang="en-US" dirty="0"/>
              <a:t> </a:t>
            </a:r>
            <a:r>
              <a:rPr lang="en-US" dirty="0" err="1"/>
              <a:t>मानवाने</a:t>
            </a:r>
            <a:r>
              <a:rPr lang="en-US" dirty="0"/>
              <a:t> </a:t>
            </a:r>
            <a:r>
              <a:rPr lang="en-US" dirty="0" err="1"/>
              <a:t>घेतले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. </a:t>
            </a:r>
            <a:r>
              <a:rPr lang="en-US" dirty="0" err="1"/>
              <a:t>अशा</a:t>
            </a:r>
            <a:r>
              <a:rPr lang="en-US" dirty="0"/>
              <a:t> </a:t>
            </a:r>
            <a:r>
              <a:rPr lang="en-US" dirty="0" err="1"/>
              <a:t>रीतीने</a:t>
            </a:r>
            <a:r>
              <a:rPr lang="en-US" dirty="0"/>
              <a:t> </a:t>
            </a:r>
            <a:r>
              <a:rPr lang="en-US" dirty="0" err="1"/>
              <a:t>साधनसंपत्तीचा</a:t>
            </a:r>
            <a:r>
              <a:rPr lang="en-US" dirty="0"/>
              <a:t> </a:t>
            </a:r>
            <a:r>
              <a:rPr lang="en-US" dirty="0" err="1"/>
              <a:t>उपयोग</a:t>
            </a:r>
            <a:r>
              <a:rPr lang="en-US" dirty="0"/>
              <a:t> </a:t>
            </a:r>
            <a:r>
              <a:rPr lang="en-US" dirty="0" err="1"/>
              <a:t>स्थळ</a:t>
            </a:r>
            <a:r>
              <a:rPr lang="en-US" dirty="0"/>
              <a:t> व </a:t>
            </a:r>
            <a:r>
              <a:rPr lang="en-US" dirty="0" err="1"/>
              <a:t>काळानुसार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स्वतःच्या</a:t>
            </a:r>
            <a:r>
              <a:rPr lang="en-US" dirty="0"/>
              <a:t> </a:t>
            </a:r>
            <a:r>
              <a:rPr lang="en-US" dirty="0" err="1"/>
              <a:t>कल्याणासाठी</a:t>
            </a:r>
            <a:r>
              <a:rPr lang="en-US" dirty="0"/>
              <a:t> </a:t>
            </a:r>
            <a:r>
              <a:rPr lang="en-US" dirty="0" err="1"/>
              <a:t>करीत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निसर्ग</a:t>
            </a:r>
            <a:r>
              <a:rPr lang="en-US" dirty="0"/>
              <a:t> </a:t>
            </a:r>
            <a:r>
              <a:rPr lang="en-US" dirty="0" err="1"/>
              <a:t>हा</a:t>
            </a:r>
            <a:r>
              <a:rPr lang="en-US" dirty="0"/>
              <a:t> </a:t>
            </a:r>
            <a:r>
              <a:rPr lang="en-US" dirty="0" err="1"/>
              <a:t>मानवाला</a:t>
            </a:r>
            <a:r>
              <a:rPr lang="en-US" dirty="0"/>
              <a:t> </a:t>
            </a:r>
            <a:r>
              <a:rPr lang="en-US" dirty="0" err="1"/>
              <a:t>उपयुक्त</a:t>
            </a:r>
            <a:r>
              <a:rPr lang="en-US" dirty="0"/>
              <a:t> व </a:t>
            </a:r>
            <a:r>
              <a:rPr lang="en-US" dirty="0" err="1"/>
              <a:t>त्रासदायक</a:t>
            </a:r>
            <a:r>
              <a:rPr lang="en-US" dirty="0"/>
              <a:t> </a:t>
            </a:r>
            <a:r>
              <a:rPr lang="en-US" dirty="0" err="1"/>
              <a:t>असे</a:t>
            </a:r>
            <a:r>
              <a:rPr lang="en-US" dirty="0"/>
              <a:t> </a:t>
            </a:r>
            <a:r>
              <a:rPr lang="en-US" dirty="0" err="1"/>
              <a:t>दोन्ही</a:t>
            </a:r>
            <a:r>
              <a:rPr lang="en-US" dirty="0"/>
              <a:t> </a:t>
            </a:r>
            <a:r>
              <a:rPr lang="en-US" dirty="0" err="1"/>
              <a:t>प्रकारचे</a:t>
            </a:r>
            <a:r>
              <a:rPr lang="en-US" dirty="0"/>
              <a:t> </a:t>
            </a:r>
            <a:r>
              <a:rPr lang="en-US" dirty="0" err="1"/>
              <a:t>अनुभव</a:t>
            </a:r>
            <a:r>
              <a:rPr lang="en-US" dirty="0"/>
              <a:t> </a:t>
            </a:r>
            <a:r>
              <a:rPr lang="en-US" dirty="0" err="1"/>
              <a:t>देतो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जपान</a:t>
            </a:r>
            <a:r>
              <a:rPr lang="en-US" dirty="0" smtClean="0"/>
              <a:t> </a:t>
            </a:r>
            <a:r>
              <a:rPr lang="en-US" dirty="0"/>
              <a:t>व </a:t>
            </a:r>
            <a:r>
              <a:rPr lang="en-US" dirty="0" err="1"/>
              <a:t>इस्रायल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दोन्ही</a:t>
            </a:r>
            <a:r>
              <a:rPr lang="en-US" dirty="0"/>
              <a:t> </a:t>
            </a:r>
            <a:r>
              <a:rPr lang="en-US" dirty="0" err="1"/>
              <a:t>देशांमध्ये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साधनसंपत्तीची</a:t>
            </a:r>
            <a:r>
              <a:rPr lang="en-US" dirty="0"/>
              <a:t> </a:t>
            </a:r>
            <a:r>
              <a:rPr lang="en-US" dirty="0" err="1"/>
              <a:t>कमतरता</a:t>
            </a:r>
            <a:r>
              <a:rPr lang="en-US" dirty="0"/>
              <a:t> </a:t>
            </a:r>
            <a:r>
              <a:rPr lang="en-US" dirty="0" err="1"/>
              <a:t>असूनही</a:t>
            </a:r>
            <a:r>
              <a:rPr lang="en-US" dirty="0"/>
              <a:t>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साधनसंपत्तीच्या</a:t>
            </a:r>
            <a:r>
              <a:rPr lang="en-US" dirty="0"/>
              <a:t> </a:t>
            </a:r>
            <a:r>
              <a:rPr lang="en-US" dirty="0" err="1"/>
              <a:t>जोरावर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आफ्रिकन</a:t>
            </a:r>
            <a:r>
              <a:rPr lang="en-US" dirty="0"/>
              <a:t> </a:t>
            </a:r>
            <a:r>
              <a:rPr lang="en-US" dirty="0" err="1"/>
              <a:t>देशांमध्ये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असूनही</a:t>
            </a:r>
            <a:r>
              <a:rPr lang="en-US" dirty="0"/>
              <a:t>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साधनसंपत्तीच्या</a:t>
            </a:r>
            <a:r>
              <a:rPr lang="en-US" dirty="0"/>
              <a:t> </a:t>
            </a:r>
            <a:r>
              <a:rPr lang="en-US" dirty="0" err="1"/>
              <a:t>कमतरतेमुळे</a:t>
            </a:r>
            <a:r>
              <a:rPr lang="en-US" dirty="0"/>
              <a:t> </a:t>
            </a:r>
            <a:r>
              <a:rPr lang="en-US" dirty="0" err="1"/>
              <a:t>जास्त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  <a:r>
              <a:rPr lang="en-US" dirty="0" err="1"/>
              <a:t>झाला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अश्या</a:t>
            </a:r>
            <a:r>
              <a:rPr lang="en-US" dirty="0" smtClean="0"/>
              <a:t> </a:t>
            </a:r>
            <a:r>
              <a:rPr lang="en-US" dirty="0" err="1"/>
              <a:t>प्रकारे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भूगोलाची</a:t>
            </a:r>
            <a:r>
              <a:rPr lang="en-US" dirty="0"/>
              <a:t> </a:t>
            </a:r>
            <a:r>
              <a:rPr lang="en-US" dirty="0" err="1"/>
              <a:t>व्याप्ती</a:t>
            </a:r>
            <a:r>
              <a:rPr lang="en-US" dirty="0"/>
              <a:t> </a:t>
            </a:r>
            <a:r>
              <a:rPr lang="en-US" dirty="0" err="1"/>
              <a:t>स्थळ</a:t>
            </a:r>
            <a:r>
              <a:rPr lang="en-US" dirty="0"/>
              <a:t> व </a:t>
            </a:r>
            <a:r>
              <a:rPr lang="en-US" dirty="0" err="1"/>
              <a:t>काळानुसार</a:t>
            </a:r>
            <a:r>
              <a:rPr lang="en-US" dirty="0"/>
              <a:t> </a:t>
            </a:r>
            <a:r>
              <a:rPr lang="en-US" dirty="0" err="1"/>
              <a:t>वाढत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साधनसंपत्ती</a:t>
            </a:r>
            <a:r>
              <a:rPr lang="en-US" b="1" dirty="0"/>
              <a:t>: </a:t>
            </a:r>
            <a:r>
              <a:rPr lang="en-US" b="1" dirty="0" err="1" smtClean="0"/>
              <a:t>संकल्पना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सुमारे</a:t>
            </a:r>
            <a:r>
              <a:rPr lang="en-US" dirty="0" smtClean="0"/>
              <a:t> </a:t>
            </a:r>
            <a:r>
              <a:rPr lang="en-US" dirty="0" err="1"/>
              <a:t>दहा</a:t>
            </a:r>
            <a:r>
              <a:rPr lang="en-US" dirty="0"/>
              <a:t> </a:t>
            </a:r>
            <a:r>
              <a:rPr lang="en-US" dirty="0" err="1"/>
              <a:t>हजार</a:t>
            </a:r>
            <a:r>
              <a:rPr lang="en-US" dirty="0"/>
              <a:t> </a:t>
            </a:r>
            <a:r>
              <a:rPr lang="en-US" dirty="0" err="1"/>
              <a:t>वर्षांपूर्वी</a:t>
            </a:r>
            <a:r>
              <a:rPr lang="en-US" dirty="0"/>
              <a:t> </a:t>
            </a:r>
            <a:r>
              <a:rPr lang="en-US" dirty="0" err="1"/>
              <a:t>मानवाने</a:t>
            </a:r>
            <a:r>
              <a:rPr lang="en-US" dirty="0"/>
              <a:t> </a:t>
            </a:r>
            <a:r>
              <a:rPr lang="en-US" dirty="0" err="1"/>
              <a:t>जंगलातील</a:t>
            </a:r>
            <a:r>
              <a:rPr lang="en-US" dirty="0"/>
              <a:t> </a:t>
            </a:r>
            <a:r>
              <a:rPr lang="en-US" dirty="0" err="1"/>
              <a:t>वास्तव्य</a:t>
            </a:r>
            <a:r>
              <a:rPr lang="en-US" dirty="0"/>
              <a:t> </a:t>
            </a:r>
            <a:r>
              <a:rPr lang="en-US" dirty="0" err="1"/>
              <a:t>सोडून</a:t>
            </a:r>
            <a:r>
              <a:rPr lang="en-US" dirty="0"/>
              <a:t> </a:t>
            </a:r>
            <a:r>
              <a:rPr lang="en-US" dirty="0" err="1"/>
              <a:t>शेती</a:t>
            </a:r>
            <a:r>
              <a:rPr lang="en-US" dirty="0"/>
              <a:t> </a:t>
            </a:r>
            <a:r>
              <a:rPr lang="en-US" dirty="0" err="1"/>
              <a:t>करण्यास</a:t>
            </a:r>
            <a:r>
              <a:rPr lang="en-US" dirty="0"/>
              <a:t> </a:t>
            </a:r>
            <a:r>
              <a:rPr lang="en-US" dirty="0" err="1"/>
              <a:t>सुरवात</a:t>
            </a:r>
            <a:r>
              <a:rPr lang="en-US" dirty="0"/>
              <a:t> </a:t>
            </a:r>
            <a:r>
              <a:rPr lang="en-US" dirty="0" err="1"/>
              <a:t>केली</a:t>
            </a:r>
            <a:r>
              <a:rPr lang="en-US" dirty="0"/>
              <a:t>. </a:t>
            </a:r>
            <a:r>
              <a:rPr lang="en-US" dirty="0" err="1"/>
              <a:t>तेव्हा</a:t>
            </a:r>
            <a:r>
              <a:rPr lang="en-US" dirty="0"/>
              <a:t> व </a:t>
            </a:r>
            <a:r>
              <a:rPr lang="en-US" dirty="0" err="1"/>
              <a:t>आता</a:t>
            </a:r>
            <a:r>
              <a:rPr lang="en-US" dirty="0"/>
              <a:t>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पूर्णपणे</a:t>
            </a:r>
            <a:r>
              <a:rPr lang="en-US" dirty="0"/>
              <a:t> </a:t>
            </a:r>
            <a:r>
              <a:rPr lang="en-US" dirty="0" err="1"/>
              <a:t>निसर्गावर</a:t>
            </a:r>
            <a:r>
              <a:rPr lang="en-US" dirty="0"/>
              <a:t> </a:t>
            </a:r>
            <a:r>
              <a:rPr lang="en-US" dirty="0" err="1"/>
              <a:t>म्हणजेच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साधनसंपत्तीवर</a:t>
            </a:r>
            <a:r>
              <a:rPr lang="en-US" dirty="0"/>
              <a:t> </a:t>
            </a:r>
            <a:r>
              <a:rPr lang="en-US" dirty="0" err="1"/>
              <a:t>अवलंबून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मानव</a:t>
            </a:r>
            <a:r>
              <a:rPr lang="en-US" dirty="0"/>
              <a:t> </a:t>
            </a:r>
            <a:r>
              <a:rPr lang="en-US" dirty="0" err="1"/>
              <a:t>शरीराने</a:t>
            </a:r>
            <a:r>
              <a:rPr lang="en-US" dirty="0"/>
              <a:t> </a:t>
            </a:r>
            <a:r>
              <a:rPr lang="en-US" dirty="0" err="1"/>
              <a:t>थोडा</a:t>
            </a:r>
            <a:r>
              <a:rPr lang="en-US" dirty="0"/>
              <a:t> </a:t>
            </a:r>
            <a:r>
              <a:rPr lang="en-US" dirty="0" err="1"/>
              <a:t>कमजोर</a:t>
            </a:r>
            <a:r>
              <a:rPr lang="en-US" dirty="0"/>
              <a:t> </a:t>
            </a:r>
            <a:r>
              <a:rPr lang="en-US" dirty="0" err="1"/>
              <a:t>असला</a:t>
            </a:r>
            <a:r>
              <a:rPr lang="en-US" dirty="0"/>
              <a:t> </a:t>
            </a:r>
            <a:r>
              <a:rPr lang="en-US" dirty="0" err="1"/>
              <a:t>तरी</a:t>
            </a:r>
            <a:r>
              <a:rPr lang="en-US" dirty="0"/>
              <a:t> </a:t>
            </a:r>
            <a:r>
              <a:rPr lang="en-US" dirty="0" err="1"/>
              <a:t>आपल्या</a:t>
            </a:r>
            <a:r>
              <a:rPr lang="en-US" dirty="0"/>
              <a:t> </a:t>
            </a:r>
            <a:r>
              <a:rPr lang="en-US" dirty="0" err="1"/>
              <a:t>बुद्धिमतेच्या</a:t>
            </a:r>
            <a:r>
              <a:rPr lang="en-US" dirty="0"/>
              <a:t> </a:t>
            </a:r>
            <a:r>
              <a:rPr lang="en-US" dirty="0" err="1"/>
              <a:t>आधारावर</a:t>
            </a:r>
            <a:r>
              <a:rPr lang="en-US" dirty="0"/>
              <a:t> </a:t>
            </a:r>
            <a:r>
              <a:rPr lang="en-US" dirty="0" err="1"/>
              <a:t>त्याने</a:t>
            </a:r>
            <a:r>
              <a:rPr lang="en-US" dirty="0"/>
              <a:t> </a:t>
            </a:r>
            <a:r>
              <a:rPr lang="en-US" dirty="0" err="1"/>
              <a:t>आपले</a:t>
            </a:r>
            <a:r>
              <a:rPr lang="en-US" dirty="0"/>
              <a:t> </a:t>
            </a:r>
            <a:r>
              <a:rPr lang="en-US" dirty="0" err="1"/>
              <a:t>जीवन</a:t>
            </a:r>
            <a:r>
              <a:rPr lang="en-US" dirty="0"/>
              <a:t> </a:t>
            </a:r>
            <a:r>
              <a:rPr lang="en-US" dirty="0" err="1"/>
              <a:t>सुखकर</a:t>
            </a:r>
            <a:r>
              <a:rPr lang="en-US" dirty="0"/>
              <a:t> </a:t>
            </a:r>
            <a:r>
              <a:rPr lang="en-US" dirty="0" err="1"/>
              <a:t>बनविले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पृथ्वीवर</a:t>
            </a:r>
            <a:r>
              <a:rPr lang="en-US" dirty="0"/>
              <a:t> </a:t>
            </a:r>
            <a:r>
              <a:rPr lang="en-US" dirty="0" err="1"/>
              <a:t>विपुल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असली</a:t>
            </a:r>
            <a:r>
              <a:rPr lang="en-US" dirty="0"/>
              <a:t> </a:t>
            </a:r>
            <a:r>
              <a:rPr lang="en-US" dirty="0" err="1"/>
              <a:t>तरी</a:t>
            </a:r>
            <a:r>
              <a:rPr lang="en-US" dirty="0"/>
              <a:t> </a:t>
            </a:r>
            <a:r>
              <a:rPr lang="en-US" dirty="0" err="1"/>
              <a:t>तिचे</a:t>
            </a:r>
            <a:r>
              <a:rPr lang="en-US" dirty="0"/>
              <a:t> </a:t>
            </a:r>
            <a:r>
              <a:rPr lang="en-US" dirty="0" err="1"/>
              <a:t>प्रमाण</a:t>
            </a:r>
            <a:r>
              <a:rPr lang="en-US" dirty="0"/>
              <a:t> </a:t>
            </a:r>
            <a:r>
              <a:rPr lang="en-US" dirty="0" err="1"/>
              <a:t>सर्वत्र</a:t>
            </a:r>
            <a:r>
              <a:rPr lang="en-US" dirty="0"/>
              <a:t> </a:t>
            </a:r>
            <a:r>
              <a:rPr lang="en-US" dirty="0" err="1"/>
              <a:t>सारखे</a:t>
            </a:r>
            <a:r>
              <a:rPr lang="en-US" dirty="0"/>
              <a:t> </a:t>
            </a:r>
            <a:r>
              <a:rPr lang="en-US" dirty="0" err="1"/>
              <a:t>नाही</a:t>
            </a:r>
            <a:r>
              <a:rPr lang="en-US" dirty="0"/>
              <a:t>. </a:t>
            </a:r>
            <a:r>
              <a:rPr lang="en-US" dirty="0" err="1"/>
              <a:t>पर्यावरणात</a:t>
            </a:r>
            <a:r>
              <a:rPr lang="en-US" dirty="0"/>
              <a:t> </a:t>
            </a:r>
            <a:r>
              <a:rPr lang="en-US" dirty="0" err="1"/>
              <a:t>हवा</a:t>
            </a:r>
            <a:r>
              <a:rPr lang="en-US" dirty="0"/>
              <a:t>, </a:t>
            </a:r>
            <a:r>
              <a:rPr lang="en-US" dirty="0" err="1"/>
              <a:t>पाणी</a:t>
            </a:r>
            <a:r>
              <a:rPr lang="en-US" dirty="0"/>
              <a:t>, </a:t>
            </a:r>
            <a:r>
              <a:rPr lang="en-US" dirty="0" err="1"/>
              <a:t>सूर्यप्रकाश</a:t>
            </a:r>
            <a:r>
              <a:rPr lang="en-US" dirty="0"/>
              <a:t>, </a:t>
            </a:r>
            <a:r>
              <a:rPr lang="en-US" dirty="0" err="1"/>
              <a:t>खनिजे</a:t>
            </a:r>
            <a:r>
              <a:rPr lang="en-US" dirty="0"/>
              <a:t>, </a:t>
            </a:r>
            <a:r>
              <a:rPr lang="en-US" dirty="0" err="1"/>
              <a:t>वनस्पती</a:t>
            </a:r>
            <a:r>
              <a:rPr lang="en-US" dirty="0"/>
              <a:t> इ.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विपुल</a:t>
            </a:r>
            <a:r>
              <a:rPr lang="en-US" dirty="0"/>
              <a:t> </a:t>
            </a:r>
            <a:r>
              <a:rPr lang="en-US" dirty="0" err="1"/>
              <a:t>प्रमाणात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. </a:t>
            </a:r>
            <a:r>
              <a:rPr lang="en-US" dirty="0" err="1"/>
              <a:t>वाढती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, </a:t>
            </a:r>
            <a:r>
              <a:rPr lang="en-US" dirty="0" err="1"/>
              <a:t>पर्यावरणाचा</a:t>
            </a:r>
            <a:r>
              <a:rPr lang="en-US" dirty="0"/>
              <a:t> </a:t>
            </a:r>
            <a:r>
              <a:rPr lang="en-US" dirty="0" err="1"/>
              <a:t>होणार</a:t>
            </a:r>
            <a:r>
              <a:rPr lang="en-US" dirty="0"/>
              <a:t> </a:t>
            </a:r>
            <a:r>
              <a:rPr lang="en-US" dirty="0" err="1"/>
              <a:t>ऱ्हास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साधनसंपत्तीवर</a:t>
            </a:r>
            <a:r>
              <a:rPr lang="en-US" dirty="0"/>
              <a:t> </a:t>
            </a:r>
            <a:r>
              <a:rPr lang="en-US" dirty="0" err="1"/>
              <a:t>ताण</a:t>
            </a:r>
            <a:r>
              <a:rPr lang="en-US" dirty="0"/>
              <a:t> </a:t>
            </a:r>
            <a:r>
              <a:rPr lang="en-US" dirty="0" err="1"/>
              <a:t>येत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 </a:t>
            </a:r>
            <a:r>
              <a:rPr lang="en-US" dirty="0" err="1"/>
              <a:t>भविष्यात</a:t>
            </a:r>
            <a:r>
              <a:rPr lang="en-US" dirty="0"/>
              <a:t> </a:t>
            </a:r>
            <a:r>
              <a:rPr lang="en-US" dirty="0" err="1"/>
              <a:t>यामुळे</a:t>
            </a:r>
            <a:r>
              <a:rPr lang="en-US" dirty="0"/>
              <a:t> </a:t>
            </a:r>
            <a:r>
              <a:rPr lang="en-US" dirty="0" err="1"/>
              <a:t>मोठ्या</a:t>
            </a:r>
            <a:r>
              <a:rPr lang="en-US" dirty="0"/>
              <a:t> </a:t>
            </a:r>
            <a:r>
              <a:rPr lang="en-US" dirty="0" err="1"/>
              <a:t>समस्या</a:t>
            </a:r>
            <a:r>
              <a:rPr lang="en-US" dirty="0"/>
              <a:t> </a:t>
            </a:r>
            <a:r>
              <a:rPr lang="en-US" dirty="0" err="1"/>
              <a:t>निर्माण</a:t>
            </a:r>
            <a:r>
              <a:rPr lang="en-US" dirty="0"/>
              <a:t> </a:t>
            </a:r>
            <a:r>
              <a:rPr lang="en-US" dirty="0" err="1"/>
              <a:t>होतील</a:t>
            </a:r>
            <a:r>
              <a:rPr lang="en-US" dirty="0"/>
              <a:t>. </a:t>
            </a:r>
            <a:r>
              <a:rPr lang="en-US" dirty="0" err="1"/>
              <a:t>यासाठी</a:t>
            </a:r>
            <a:r>
              <a:rPr lang="en-US" dirty="0"/>
              <a:t> </a:t>
            </a:r>
            <a:r>
              <a:rPr lang="en-US" dirty="0" err="1"/>
              <a:t>साधनसंपत्तीचे</a:t>
            </a:r>
            <a:r>
              <a:rPr lang="en-US" dirty="0"/>
              <a:t> </a:t>
            </a:r>
            <a:r>
              <a:rPr lang="en-US" dirty="0" err="1"/>
              <a:t>संवर्धन</a:t>
            </a:r>
            <a:r>
              <a:rPr lang="en-US" dirty="0"/>
              <a:t> व </a:t>
            </a:r>
            <a:r>
              <a:rPr lang="en-US" dirty="0" err="1"/>
              <a:t>पुनर्निर्मिती</a:t>
            </a:r>
            <a:r>
              <a:rPr lang="en-US" dirty="0"/>
              <a:t> </a:t>
            </a:r>
            <a:r>
              <a:rPr lang="en-US" dirty="0" err="1"/>
              <a:t>या</a:t>
            </a:r>
            <a:r>
              <a:rPr lang="en-US" dirty="0"/>
              <a:t> </a:t>
            </a:r>
            <a:r>
              <a:rPr lang="en-US" dirty="0" err="1"/>
              <a:t>बाबींकडे</a:t>
            </a:r>
            <a:r>
              <a:rPr lang="en-US" dirty="0"/>
              <a:t> </a:t>
            </a:r>
            <a:r>
              <a:rPr lang="en-US" dirty="0" err="1"/>
              <a:t>लक्ष्य</a:t>
            </a:r>
            <a:r>
              <a:rPr lang="en-US" dirty="0"/>
              <a:t> </a:t>
            </a:r>
            <a:r>
              <a:rPr lang="en-US" dirty="0" err="1"/>
              <a:t>देणे</a:t>
            </a:r>
            <a:r>
              <a:rPr lang="en-US" dirty="0"/>
              <a:t> </a:t>
            </a:r>
            <a:r>
              <a:rPr lang="en-US" dirty="0" err="1"/>
              <a:t>गरजेचे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साधनसंपत्तीची</a:t>
            </a:r>
            <a:r>
              <a:rPr lang="en-US" b="1" dirty="0"/>
              <a:t> </a:t>
            </a:r>
            <a:r>
              <a:rPr lang="en-US" b="1" dirty="0" err="1" smtClean="0"/>
              <a:t>व्याख्या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इ</a:t>
            </a:r>
            <a:r>
              <a:rPr lang="en-US" b="1" dirty="0"/>
              <a:t>. </a:t>
            </a:r>
            <a:r>
              <a:rPr lang="en-US" b="1" dirty="0" err="1"/>
              <a:t>डब्लू</a:t>
            </a:r>
            <a:r>
              <a:rPr lang="en-US" b="1" dirty="0"/>
              <a:t>. </a:t>
            </a:r>
            <a:r>
              <a:rPr lang="en-US" b="1" dirty="0" err="1"/>
              <a:t>झिमरमन</a:t>
            </a:r>
            <a:r>
              <a:rPr lang="en-US" dirty="0"/>
              <a:t> (E.W. Zimmermann) - '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ती</a:t>
            </a:r>
            <a:r>
              <a:rPr lang="en-US" dirty="0"/>
              <a:t> </a:t>
            </a:r>
            <a:r>
              <a:rPr lang="en-US" dirty="0" err="1"/>
              <a:t>एखादी</a:t>
            </a:r>
            <a:r>
              <a:rPr lang="en-US" dirty="0"/>
              <a:t> </a:t>
            </a:r>
            <a:r>
              <a:rPr lang="en-US" dirty="0" err="1"/>
              <a:t>वस्तू</a:t>
            </a:r>
            <a:r>
              <a:rPr lang="en-US" dirty="0"/>
              <a:t> </a:t>
            </a:r>
            <a:r>
              <a:rPr lang="en-US" dirty="0" err="1"/>
              <a:t>नसून</a:t>
            </a:r>
            <a:r>
              <a:rPr lang="en-US" dirty="0"/>
              <a:t>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गरजांच्या</a:t>
            </a:r>
            <a:r>
              <a:rPr lang="en-US" dirty="0"/>
              <a:t> </a:t>
            </a:r>
            <a:r>
              <a:rPr lang="en-US" dirty="0" err="1"/>
              <a:t>पूर्ततेसाठी</a:t>
            </a:r>
            <a:r>
              <a:rPr lang="en-US" dirty="0"/>
              <a:t> </a:t>
            </a:r>
            <a:r>
              <a:rPr lang="en-US" dirty="0" err="1"/>
              <a:t>वस्तूंचा</a:t>
            </a:r>
            <a:r>
              <a:rPr lang="en-US" dirty="0"/>
              <a:t> </a:t>
            </a:r>
            <a:r>
              <a:rPr lang="en-US" dirty="0" err="1"/>
              <a:t>असणारा</a:t>
            </a:r>
            <a:r>
              <a:rPr lang="en-US" dirty="0"/>
              <a:t> </a:t>
            </a:r>
            <a:r>
              <a:rPr lang="en-US" dirty="0" err="1"/>
              <a:t>कार्यात्मक</a:t>
            </a:r>
            <a:r>
              <a:rPr lang="en-US" dirty="0"/>
              <a:t> </a:t>
            </a:r>
            <a:r>
              <a:rPr lang="en-US" dirty="0" err="1"/>
              <a:t>सहभाग</a:t>
            </a:r>
            <a:r>
              <a:rPr lang="en-US" dirty="0"/>
              <a:t> </a:t>
            </a:r>
            <a:r>
              <a:rPr lang="en-US" dirty="0" err="1"/>
              <a:t>कि</a:t>
            </a:r>
            <a:r>
              <a:rPr lang="en-US" dirty="0"/>
              <a:t> </a:t>
            </a:r>
            <a:r>
              <a:rPr lang="en-US" dirty="0" err="1"/>
              <a:t>ज्यामुळे</a:t>
            </a:r>
            <a:r>
              <a:rPr lang="en-US" dirty="0"/>
              <a:t>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गरज</a:t>
            </a:r>
            <a:r>
              <a:rPr lang="en-US" dirty="0"/>
              <a:t> </a:t>
            </a:r>
            <a:r>
              <a:rPr lang="en-US" dirty="0" err="1"/>
              <a:t>भागविली</a:t>
            </a:r>
            <a:r>
              <a:rPr lang="en-US" dirty="0"/>
              <a:t> </a:t>
            </a:r>
            <a:r>
              <a:rPr lang="en-US" dirty="0" err="1"/>
              <a:t>जाऊन</a:t>
            </a:r>
            <a:r>
              <a:rPr lang="en-US" dirty="0"/>
              <a:t> </a:t>
            </a:r>
            <a:r>
              <a:rPr lang="en-US" dirty="0" err="1"/>
              <a:t>त्याला</a:t>
            </a:r>
            <a:r>
              <a:rPr lang="en-US" dirty="0"/>
              <a:t> </a:t>
            </a:r>
            <a:r>
              <a:rPr lang="en-US" dirty="0" err="1"/>
              <a:t>समाधान</a:t>
            </a:r>
            <a:r>
              <a:rPr lang="en-US" dirty="0"/>
              <a:t> </a:t>
            </a:r>
            <a:r>
              <a:rPr lang="en-US" dirty="0" err="1"/>
              <a:t>प्राप्त</a:t>
            </a:r>
            <a:r>
              <a:rPr lang="en-US" dirty="0"/>
              <a:t> </a:t>
            </a:r>
            <a:r>
              <a:rPr lang="en-US" dirty="0" err="1"/>
              <a:t>होते</a:t>
            </a:r>
            <a:r>
              <a:rPr lang="en-US" dirty="0"/>
              <a:t>.'</a:t>
            </a:r>
          </a:p>
          <a:p>
            <a:r>
              <a:rPr lang="en-US" dirty="0" smtClean="0"/>
              <a:t> </a:t>
            </a:r>
            <a:r>
              <a:rPr lang="en-US" b="1" dirty="0" err="1"/>
              <a:t>पी</a:t>
            </a:r>
            <a:r>
              <a:rPr lang="en-US" b="1" dirty="0"/>
              <a:t>. </a:t>
            </a:r>
            <a:r>
              <a:rPr lang="en-US" b="1" dirty="0" err="1"/>
              <a:t>एफ</a:t>
            </a:r>
            <a:r>
              <a:rPr lang="en-US" b="1" dirty="0"/>
              <a:t>. </a:t>
            </a:r>
            <a:r>
              <a:rPr lang="en-US" b="1" dirty="0" err="1"/>
              <a:t>मॅकनाल</a:t>
            </a:r>
            <a:r>
              <a:rPr lang="en-US" b="1" dirty="0"/>
              <a:t> </a:t>
            </a:r>
            <a:r>
              <a:rPr lang="en-US" dirty="0"/>
              <a:t>- '</a:t>
            </a:r>
            <a:r>
              <a:rPr lang="en-US" dirty="0" err="1"/>
              <a:t>निसर्गाने</a:t>
            </a:r>
            <a:r>
              <a:rPr lang="en-US" dirty="0"/>
              <a:t> </a:t>
            </a:r>
            <a:r>
              <a:rPr lang="en-US" dirty="0" err="1"/>
              <a:t>दिलेले</a:t>
            </a:r>
            <a:r>
              <a:rPr lang="en-US" dirty="0"/>
              <a:t> व </a:t>
            </a:r>
            <a:r>
              <a:rPr lang="en-US" dirty="0" err="1"/>
              <a:t>मानवास</a:t>
            </a:r>
            <a:r>
              <a:rPr lang="en-US" dirty="0"/>
              <a:t> </a:t>
            </a:r>
            <a:r>
              <a:rPr lang="en-US" dirty="0" err="1"/>
              <a:t>उपयुक्त</a:t>
            </a:r>
            <a:r>
              <a:rPr lang="en-US" dirty="0"/>
              <a:t> </a:t>
            </a:r>
            <a:r>
              <a:rPr lang="en-US" dirty="0" err="1"/>
              <a:t>घटक</a:t>
            </a:r>
            <a:r>
              <a:rPr lang="en-US" dirty="0"/>
              <a:t> </a:t>
            </a:r>
            <a:r>
              <a:rPr lang="en-US" dirty="0" err="1"/>
              <a:t>म्हणजे</a:t>
            </a:r>
            <a:r>
              <a:rPr lang="en-US" dirty="0"/>
              <a:t>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होय</a:t>
            </a:r>
            <a:r>
              <a:rPr lang="en-US" dirty="0"/>
              <a:t>.'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88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साधनसंपत्तीचे</a:t>
            </a:r>
            <a:r>
              <a:rPr lang="hi-IN" dirty="0"/>
              <a:t> </a:t>
            </a:r>
            <a:r>
              <a:rPr lang="en-US" b="1" dirty="0" err="1"/>
              <a:t>वर्गीकरण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I) </a:t>
            </a:r>
            <a:r>
              <a:rPr lang="en-US" b="1" dirty="0" err="1"/>
              <a:t>निर्मितीनुसार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वर्गीकरण</a:t>
            </a:r>
            <a:r>
              <a:rPr lang="en-US" b="1" dirty="0"/>
              <a:t> :</a:t>
            </a:r>
            <a:r>
              <a:rPr lang="en-US" dirty="0"/>
              <a:t> i) </a:t>
            </a:r>
            <a:r>
              <a:rPr lang="en-US" dirty="0" err="1"/>
              <a:t>नैसर्गिक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: </a:t>
            </a:r>
            <a:r>
              <a:rPr lang="en-US" dirty="0" err="1"/>
              <a:t>सौरशक्ती</a:t>
            </a:r>
            <a:r>
              <a:rPr lang="en-US" dirty="0"/>
              <a:t>, </a:t>
            </a:r>
            <a:r>
              <a:rPr lang="en-US" dirty="0" err="1"/>
              <a:t>पाणी</a:t>
            </a:r>
            <a:r>
              <a:rPr lang="en-US" dirty="0"/>
              <a:t>, </a:t>
            </a:r>
            <a:r>
              <a:rPr lang="en-US" dirty="0" err="1"/>
              <a:t>हवा</a:t>
            </a:r>
            <a:r>
              <a:rPr lang="en-US" dirty="0"/>
              <a:t>, </a:t>
            </a:r>
            <a:r>
              <a:rPr lang="en-US" dirty="0" err="1"/>
              <a:t>जमीन</a:t>
            </a:r>
            <a:r>
              <a:rPr lang="en-US" dirty="0"/>
              <a:t>,  </a:t>
            </a:r>
            <a:r>
              <a:rPr lang="en-US" dirty="0" err="1"/>
              <a:t>खनिजे</a:t>
            </a:r>
            <a:r>
              <a:rPr lang="en-US" dirty="0"/>
              <a:t>, </a:t>
            </a:r>
            <a:r>
              <a:rPr lang="en-US" dirty="0" err="1"/>
              <a:t>वनस्पती</a:t>
            </a:r>
            <a:r>
              <a:rPr lang="en-US" dirty="0"/>
              <a:t>, </a:t>
            </a:r>
            <a:r>
              <a:rPr lang="en-US" dirty="0" err="1"/>
              <a:t>प्राणी</a:t>
            </a:r>
            <a:r>
              <a:rPr lang="en-US" dirty="0"/>
              <a:t> ii)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: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बळ</a:t>
            </a:r>
            <a:r>
              <a:rPr lang="en-US" dirty="0"/>
              <a:t>,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क्षमता</a:t>
            </a:r>
            <a:r>
              <a:rPr lang="en-US" dirty="0"/>
              <a:t>, </a:t>
            </a:r>
            <a:r>
              <a:rPr lang="en-US" dirty="0" err="1"/>
              <a:t>मानवी</a:t>
            </a:r>
            <a:r>
              <a:rPr lang="en-US" dirty="0"/>
              <a:t> </a:t>
            </a:r>
            <a:r>
              <a:rPr lang="en-US" dirty="0" err="1"/>
              <a:t>धोरण</a:t>
            </a:r>
            <a:r>
              <a:rPr lang="en-US" dirty="0"/>
              <a:t>, </a:t>
            </a:r>
            <a:r>
              <a:rPr lang="en-US" dirty="0" err="1"/>
              <a:t>मानवनिर्मित</a:t>
            </a:r>
            <a:r>
              <a:rPr lang="en-US" dirty="0"/>
              <a:t> </a:t>
            </a:r>
            <a:r>
              <a:rPr lang="en-US" dirty="0" err="1"/>
              <a:t>संपत्ती</a:t>
            </a:r>
            <a:r>
              <a:rPr lang="en-US" dirty="0"/>
              <a:t>  </a:t>
            </a:r>
          </a:p>
          <a:p>
            <a:r>
              <a:rPr lang="en-US" b="1" dirty="0"/>
              <a:t>II) </a:t>
            </a:r>
            <a:r>
              <a:rPr lang="en-US" b="1" dirty="0" err="1"/>
              <a:t>स्वरूपानुसार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वर्गीकरण</a:t>
            </a:r>
            <a:r>
              <a:rPr lang="en-US" b="1" dirty="0"/>
              <a:t>:</a:t>
            </a:r>
            <a:r>
              <a:rPr lang="en-US" dirty="0"/>
              <a:t> i) </a:t>
            </a:r>
            <a:r>
              <a:rPr lang="en-US" dirty="0" err="1"/>
              <a:t>सुप्त</a:t>
            </a:r>
            <a:r>
              <a:rPr lang="en-US" dirty="0"/>
              <a:t> ii) </a:t>
            </a:r>
            <a:r>
              <a:rPr lang="en-US" dirty="0" err="1"/>
              <a:t>व्यक्त</a:t>
            </a:r>
            <a:r>
              <a:rPr lang="en-US" dirty="0"/>
              <a:t> </a:t>
            </a:r>
          </a:p>
          <a:p>
            <a:r>
              <a:rPr lang="en-US" b="1" dirty="0"/>
              <a:t>III) </a:t>
            </a:r>
            <a:r>
              <a:rPr lang="en-US" b="1" dirty="0" err="1"/>
              <a:t>साधनसंपत्तीच्या</a:t>
            </a:r>
            <a:r>
              <a:rPr lang="en-US" b="1" dirty="0"/>
              <a:t> </a:t>
            </a:r>
            <a:r>
              <a:rPr lang="en-US" b="1" dirty="0" err="1"/>
              <a:t>उगमावरून</a:t>
            </a:r>
            <a:r>
              <a:rPr lang="en-US" b="1" dirty="0"/>
              <a:t> </a:t>
            </a:r>
            <a:r>
              <a:rPr lang="en-US" b="1" dirty="0" err="1"/>
              <a:t>वर्गीकरण</a:t>
            </a:r>
            <a:r>
              <a:rPr lang="en-US" b="1" dirty="0"/>
              <a:t>: </a:t>
            </a:r>
            <a:r>
              <a:rPr lang="en-US" dirty="0"/>
              <a:t>i) </a:t>
            </a:r>
            <a:r>
              <a:rPr lang="en-US" dirty="0" err="1"/>
              <a:t>निर्जीव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ii) </a:t>
            </a:r>
            <a:r>
              <a:rPr lang="en-US" dirty="0" err="1"/>
              <a:t>सजीव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endParaRPr lang="en-US" dirty="0"/>
          </a:p>
          <a:p>
            <a:r>
              <a:rPr lang="en-US" b="1" dirty="0"/>
              <a:t>IV) </a:t>
            </a:r>
            <a:r>
              <a:rPr lang="en-US" b="1" dirty="0" err="1"/>
              <a:t>प्रमाणानुसार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वर्गीकरण</a:t>
            </a:r>
            <a:r>
              <a:rPr lang="en-US" b="1" dirty="0"/>
              <a:t>:</a:t>
            </a:r>
            <a:r>
              <a:rPr lang="en-US" dirty="0"/>
              <a:t> i) </a:t>
            </a:r>
            <a:r>
              <a:rPr lang="en-US" dirty="0" err="1"/>
              <a:t>मर्यादित</a:t>
            </a:r>
            <a:r>
              <a:rPr lang="en-US" dirty="0"/>
              <a:t> ii) </a:t>
            </a:r>
            <a:r>
              <a:rPr lang="en-US" dirty="0" err="1"/>
              <a:t>अमर्यादित</a:t>
            </a:r>
            <a:r>
              <a:rPr lang="en-US" dirty="0"/>
              <a:t> </a:t>
            </a:r>
          </a:p>
          <a:p>
            <a:r>
              <a:rPr lang="en-US" b="1" dirty="0"/>
              <a:t>V) </a:t>
            </a:r>
            <a:r>
              <a:rPr lang="en-US" b="1" dirty="0" err="1"/>
              <a:t>मालकी</a:t>
            </a:r>
            <a:r>
              <a:rPr lang="en-US" b="1" dirty="0"/>
              <a:t> </a:t>
            </a:r>
            <a:r>
              <a:rPr lang="en-US" b="1" dirty="0" err="1"/>
              <a:t>हक्कानुसार</a:t>
            </a:r>
            <a:r>
              <a:rPr lang="en-US" b="1" dirty="0"/>
              <a:t> </a:t>
            </a:r>
            <a:r>
              <a:rPr lang="en-US" b="1" dirty="0" err="1"/>
              <a:t>साधनसंपत्तीचे</a:t>
            </a:r>
            <a:r>
              <a:rPr lang="en-US" b="1" dirty="0"/>
              <a:t> </a:t>
            </a:r>
            <a:r>
              <a:rPr lang="en-US" b="1" dirty="0" err="1"/>
              <a:t>वर्गीकरण</a:t>
            </a:r>
            <a:r>
              <a:rPr lang="en-US" b="1" dirty="0"/>
              <a:t>:</a:t>
            </a:r>
            <a:r>
              <a:rPr lang="en-US" dirty="0"/>
              <a:t> i) </a:t>
            </a:r>
            <a:r>
              <a:rPr lang="en-US" dirty="0" err="1"/>
              <a:t>जागतिक</a:t>
            </a:r>
            <a:r>
              <a:rPr lang="en-US" dirty="0"/>
              <a:t> ii) </a:t>
            </a:r>
            <a:r>
              <a:rPr lang="en-US" dirty="0" err="1"/>
              <a:t>राष्ट्रीय</a:t>
            </a:r>
            <a:r>
              <a:rPr lang="en-US" dirty="0"/>
              <a:t> iii)</a:t>
            </a:r>
            <a:r>
              <a:rPr lang="en-US" dirty="0" err="1"/>
              <a:t>खाजगी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3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साधनसंपत्ती</a:t>
            </a:r>
            <a:r>
              <a:rPr lang="en-US" b="1" dirty="0"/>
              <a:t> </a:t>
            </a:r>
            <a:r>
              <a:rPr lang="en-US" b="1" dirty="0" err="1"/>
              <a:t>भूगोलाचे</a:t>
            </a:r>
            <a:r>
              <a:rPr lang="en-US" b="1" dirty="0"/>
              <a:t> </a:t>
            </a:r>
            <a:r>
              <a:rPr lang="en-US" b="1" dirty="0" err="1" smtClean="0"/>
              <a:t>महत्त्व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i) </a:t>
            </a:r>
            <a:r>
              <a:rPr lang="en-US" dirty="0" err="1"/>
              <a:t>जमिनी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मानवाने</a:t>
            </a:r>
            <a:r>
              <a:rPr lang="en-US" dirty="0" smtClean="0"/>
              <a:t> </a:t>
            </a:r>
            <a:r>
              <a:rPr lang="en-US" dirty="0" err="1"/>
              <a:t>घरे</a:t>
            </a:r>
            <a:r>
              <a:rPr lang="en-US" dirty="0"/>
              <a:t>, </a:t>
            </a:r>
            <a:r>
              <a:rPr lang="en-US" dirty="0" err="1"/>
              <a:t>इमारती</a:t>
            </a:r>
            <a:r>
              <a:rPr lang="en-US" dirty="0"/>
              <a:t>, </a:t>
            </a:r>
            <a:r>
              <a:rPr lang="en-US" dirty="0" err="1"/>
              <a:t>वाहतूकमार्ग</a:t>
            </a:r>
            <a:r>
              <a:rPr lang="en-US" dirty="0"/>
              <a:t> </a:t>
            </a:r>
            <a:r>
              <a:rPr lang="en-US" dirty="0" err="1"/>
              <a:t>उभारले</a:t>
            </a:r>
            <a:r>
              <a:rPr lang="en-US" dirty="0"/>
              <a:t> </a:t>
            </a:r>
            <a:r>
              <a:rPr lang="en-US" dirty="0" err="1"/>
              <a:t>आहेत</a:t>
            </a:r>
            <a:r>
              <a:rPr lang="en-US" dirty="0"/>
              <a:t>.</a:t>
            </a:r>
          </a:p>
          <a:p>
            <a:r>
              <a:rPr lang="en-US" dirty="0"/>
              <a:t>ii) </a:t>
            </a:r>
            <a:r>
              <a:rPr lang="en-US" dirty="0" err="1"/>
              <a:t>मृदा</a:t>
            </a:r>
            <a:r>
              <a:rPr lang="en-US" dirty="0"/>
              <a:t> </a:t>
            </a:r>
            <a:r>
              <a:rPr lang="en-US" dirty="0" err="1"/>
              <a:t>वनस्पती</a:t>
            </a:r>
            <a:r>
              <a:rPr lang="en-US" dirty="0"/>
              <a:t> </a:t>
            </a:r>
            <a:r>
              <a:rPr lang="en-US" dirty="0" err="1"/>
              <a:t>यासाठी</a:t>
            </a:r>
            <a:r>
              <a:rPr lang="en-US" dirty="0"/>
              <a:t> </a:t>
            </a:r>
            <a:r>
              <a:rPr lang="en-US" dirty="0" err="1"/>
              <a:t>गरजेची</a:t>
            </a:r>
            <a:r>
              <a:rPr lang="en-US" dirty="0"/>
              <a:t>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मानवाने</a:t>
            </a:r>
            <a:r>
              <a:rPr lang="en-US" dirty="0"/>
              <a:t> </a:t>
            </a:r>
            <a:r>
              <a:rPr lang="en-US" dirty="0" err="1"/>
              <a:t>त्यावर</a:t>
            </a:r>
            <a:r>
              <a:rPr lang="en-US" dirty="0"/>
              <a:t> </a:t>
            </a:r>
            <a:r>
              <a:rPr lang="en-US" dirty="0" err="1"/>
              <a:t>शेती</a:t>
            </a:r>
            <a:r>
              <a:rPr lang="en-US" dirty="0"/>
              <a:t> </a:t>
            </a:r>
            <a:r>
              <a:rPr lang="en-US" dirty="0" err="1"/>
              <a:t>विकसित</a:t>
            </a:r>
            <a:r>
              <a:rPr lang="en-US" dirty="0"/>
              <a:t> </a:t>
            </a:r>
            <a:r>
              <a:rPr lang="en-US" dirty="0" err="1"/>
              <a:t>केली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iii) </a:t>
            </a:r>
            <a:r>
              <a:rPr lang="en-US" dirty="0" err="1"/>
              <a:t>नद्या</a:t>
            </a:r>
            <a:r>
              <a:rPr lang="en-US" dirty="0"/>
              <a:t>, </a:t>
            </a:r>
            <a:r>
              <a:rPr lang="en-US" dirty="0" err="1"/>
              <a:t>तलाव</a:t>
            </a:r>
            <a:r>
              <a:rPr lang="en-US" dirty="0"/>
              <a:t>, </a:t>
            </a:r>
            <a:r>
              <a:rPr lang="en-US" dirty="0" err="1"/>
              <a:t>सरोवरे</a:t>
            </a:r>
            <a:r>
              <a:rPr lang="en-US" dirty="0"/>
              <a:t>, </a:t>
            </a:r>
            <a:r>
              <a:rPr lang="en-US" dirty="0" err="1"/>
              <a:t>तलाव</a:t>
            </a:r>
            <a:r>
              <a:rPr lang="en-US" dirty="0"/>
              <a:t> </a:t>
            </a:r>
            <a:r>
              <a:rPr lang="en-US" dirty="0" err="1"/>
              <a:t>यामधील</a:t>
            </a:r>
            <a:r>
              <a:rPr lang="en-US" dirty="0"/>
              <a:t> </a:t>
            </a:r>
            <a:r>
              <a:rPr lang="en-US" dirty="0" err="1"/>
              <a:t>पाणी</a:t>
            </a:r>
            <a:r>
              <a:rPr lang="en-US" dirty="0"/>
              <a:t> </a:t>
            </a:r>
            <a:r>
              <a:rPr lang="en-US" dirty="0" err="1"/>
              <a:t>मानवाला</a:t>
            </a:r>
            <a:r>
              <a:rPr lang="en-US" dirty="0"/>
              <a:t> </a:t>
            </a:r>
            <a:r>
              <a:rPr lang="en-US" dirty="0" err="1"/>
              <a:t>पिण्यासाठी</a:t>
            </a:r>
            <a:r>
              <a:rPr lang="en-US" dirty="0"/>
              <a:t>, </a:t>
            </a:r>
            <a:r>
              <a:rPr lang="en-US" dirty="0" err="1"/>
              <a:t>वाहतुकीसाठी</a:t>
            </a:r>
            <a:r>
              <a:rPr lang="en-US" dirty="0"/>
              <a:t>, </a:t>
            </a:r>
            <a:r>
              <a:rPr lang="en-US" dirty="0" err="1"/>
              <a:t>शेती</a:t>
            </a:r>
            <a:r>
              <a:rPr lang="en-US" dirty="0"/>
              <a:t> व </a:t>
            </a:r>
            <a:r>
              <a:rPr lang="en-US" dirty="0" err="1"/>
              <a:t>उद्योगधंद्यासाठी</a:t>
            </a:r>
            <a:r>
              <a:rPr lang="en-US" dirty="0"/>
              <a:t> </a:t>
            </a:r>
            <a:r>
              <a:rPr lang="en-US" dirty="0" err="1"/>
              <a:t>वापरता</a:t>
            </a:r>
            <a:r>
              <a:rPr lang="en-US" dirty="0"/>
              <a:t> </a:t>
            </a:r>
            <a:r>
              <a:rPr lang="en-US" dirty="0" err="1"/>
              <a:t>येते</a:t>
            </a:r>
            <a:r>
              <a:rPr lang="en-US" dirty="0"/>
              <a:t>.</a:t>
            </a:r>
          </a:p>
          <a:p>
            <a:r>
              <a:rPr lang="en-US" dirty="0"/>
              <a:t>iv) </a:t>
            </a:r>
            <a:r>
              <a:rPr lang="en-US" dirty="0" err="1"/>
              <a:t>जंगलातील</a:t>
            </a:r>
            <a:r>
              <a:rPr lang="en-US" dirty="0"/>
              <a:t> </a:t>
            </a:r>
            <a:r>
              <a:rPr lang="en-US" dirty="0" err="1"/>
              <a:t>लाकूड</a:t>
            </a:r>
            <a:r>
              <a:rPr lang="en-US" dirty="0"/>
              <a:t> </a:t>
            </a:r>
            <a:r>
              <a:rPr lang="en-US" dirty="0" err="1"/>
              <a:t>इंधन</a:t>
            </a:r>
            <a:r>
              <a:rPr lang="en-US" dirty="0"/>
              <a:t>, </a:t>
            </a:r>
            <a:r>
              <a:rPr lang="en-US" dirty="0" err="1"/>
              <a:t>फर्निचर</a:t>
            </a:r>
            <a:r>
              <a:rPr lang="en-US" dirty="0"/>
              <a:t>, </a:t>
            </a:r>
            <a:r>
              <a:rPr lang="en-US" dirty="0" err="1"/>
              <a:t>बांधकाम</a:t>
            </a:r>
            <a:r>
              <a:rPr lang="en-US" dirty="0"/>
              <a:t>, </a:t>
            </a:r>
            <a:r>
              <a:rPr lang="en-US" dirty="0" err="1"/>
              <a:t>जहाजबांधणी</a:t>
            </a:r>
            <a:r>
              <a:rPr lang="en-US" dirty="0"/>
              <a:t> </a:t>
            </a:r>
            <a:r>
              <a:rPr lang="en-US" dirty="0" err="1"/>
              <a:t>इ.साठी</a:t>
            </a:r>
            <a:r>
              <a:rPr lang="en-US" dirty="0"/>
              <a:t> </a:t>
            </a:r>
            <a:r>
              <a:rPr lang="en-US" dirty="0" err="1"/>
              <a:t>उपयुक्त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v) </a:t>
            </a:r>
            <a:r>
              <a:rPr lang="en-US" dirty="0" err="1"/>
              <a:t>दगडी</a:t>
            </a:r>
            <a:r>
              <a:rPr lang="en-US" dirty="0"/>
              <a:t> </a:t>
            </a:r>
            <a:r>
              <a:rPr lang="en-US" dirty="0" err="1"/>
              <a:t>कोळसा</a:t>
            </a:r>
            <a:r>
              <a:rPr lang="en-US" dirty="0"/>
              <a:t>, </a:t>
            </a:r>
            <a:r>
              <a:rPr lang="en-US" dirty="0" err="1"/>
              <a:t>लोखंड</a:t>
            </a:r>
            <a:r>
              <a:rPr lang="en-US" dirty="0"/>
              <a:t>, </a:t>
            </a:r>
            <a:r>
              <a:rPr lang="en-US" dirty="0" err="1"/>
              <a:t>तांबे</a:t>
            </a:r>
            <a:r>
              <a:rPr lang="en-US" dirty="0"/>
              <a:t>, </a:t>
            </a:r>
            <a:r>
              <a:rPr lang="en-US" dirty="0" err="1"/>
              <a:t>शिसे</a:t>
            </a:r>
            <a:r>
              <a:rPr lang="en-US" dirty="0"/>
              <a:t>, </a:t>
            </a:r>
            <a:r>
              <a:rPr lang="en-US" dirty="0" err="1"/>
              <a:t>जस्त</a:t>
            </a:r>
            <a:r>
              <a:rPr lang="en-US" dirty="0"/>
              <a:t>, </a:t>
            </a:r>
            <a:r>
              <a:rPr lang="en-US" dirty="0" err="1"/>
              <a:t>बॉक्साइट</a:t>
            </a:r>
            <a:r>
              <a:rPr lang="en-US" dirty="0"/>
              <a:t> इ. </a:t>
            </a:r>
            <a:r>
              <a:rPr lang="en-US" dirty="0" err="1"/>
              <a:t>खनिजांपासून</a:t>
            </a:r>
            <a:r>
              <a:rPr lang="en-US" dirty="0"/>
              <a:t> </a:t>
            </a:r>
            <a:r>
              <a:rPr lang="en-US" dirty="0" err="1"/>
              <a:t>मानवाची</a:t>
            </a:r>
            <a:r>
              <a:rPr lang="en-US" dirty="0"/>
              <a:t> </a:t>
            </a:r>
            <a:r>
              <a:rPr lang="en-US" dirty="0" err="1"/>
              <a:t>औदयोगिक</a:t>
            </a:r>
            <a:r>
              <a:rPr lang="en-US" dirty="0"/>
              <a:t> </a:t>
            </a:r>
            <a:r>
              <a:rPr lang="en-US" dirty="0" err="1"/>
              <a:t>प्रगती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vi) </a:t>
            </a:r>
            <a:r>
              <a:rPr lang="en-US" dirty="0" err="1"/>
              <a:t>शक्तिसाधनामुळे</a:t>
            </a:r>
            <a:r>
              <a:rPr lang="en-US" dirty="0"/>
              <a:t> </a:t>
            </a:r>
            <a:r>
              <a:rPr lang="en-US" dirty="0" err="1"/>
              <a:t>वीजनिर्मिती</a:t>
            </a:r>
            <a:r>
              <a:rPr lang="en-US" dirty="0"/>
              <a:t> </a:t>
            </a:r>
            <a:r>
              <a:rPr lang="en-US" dirty="0" err="1"/>
              <a:t>निर्माण</a:t>
            </a:r>
            <a:r>
              <a:rPr lang="en-US" dirty="0"/>
              <a:t> </a:t>
            </a:r>
            <a:r>
              <a:rPr lang="en-US" dirty="0" err="1"/>
              <a:t>करून</a:t>
            </a:r>
            <a:r>
              <a:rPr lang="en-US" dirty="0"/>
              <a:t> </a:t>
            </a:r>
            <a:r>
              <a:rPr lang="en-US" dirty="0" err="1"/>
              <a:t>मानवाने</a:t>
            </a:r>
            <a:r>
              <a:rPr lang="en-US" dirty="0"/>
              <a:t> </a:t>
            </a:r>
            <a:r>
              <a:rPr lang="en-US" dirty="0" err="1"/>
              <a:t>आर्थिक</a:t>
            </a:r>
            <a:r>
              <a:rPr lang="en-US" dirty="0"/>
              <a:t> </a:t>
            </a:r>
            <a:r>
              <a:rPr lang="en-US" dirty="0" err="1"/>
              <a:t>विकास</a:t>
            </a:r>
            <a:r>
              <a:rPr lang="en-US" dirty="0"/>
              <a:t> </a:t>
            </a:r>
            <a:r>
              <a:rPr lang="en-US" dirty="0" err="1"/>
              <a:t>केला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vii) </a:t>
            </a:r>
            <a:r>
              <a:rPr lang="en-US" dirty="0" err="1"/>
              <a:t>सौरशक्ती</a:t>
            </a:r>
            <a:r>
              <a:rPr lang="en-US" dirty="0"/>
              <a:t>, </a:t>
            </a:r>
            <a:r>
              <a:rPr lang="en-US" dirty="0" err="1"/>
              <a:t>पवनऊर्जा</a:t>
            </a:r>
            <a:r>
              <a:rPr lang="en-US" dirty="0"/>
              <a:t>, </a:t>
            </a:r>
            <a:r>
              <a:rPr lang="en-US" dirty="0" err="1"/>
              <a:t>भू</a:t>
            </a:r>
            <a:r>
              <a:rPr lang="en-US" dirty="0"/>
              <a:t> </a:t>
            </a:r>
            <a:r>
              <a:rPr lang="en-US" dirty="0" err="1"/>
              <a:t>औष्णिक</a:t>
            </a:r>
            <a:r>
              <a:rPr lang="en-US" dirty="0"/>
              <a:t> </a:t>
            </a:r>
            <a:r>
              <a:rPr lang="en-US" dirty="0" err="1"/>
              <a:t>ऊर्जा</a:t>
            </a:r>
            <a:r>
              <a:rPr lang="en-US" dirty="0"/>
              <a:t> इ </a:t>
            </a:r>
            <a:r>
              <a:rPr lang="en-US" dirty="0" err="1"/>
              <a:t>अपारंपरिक</a:t>
            </a:r>
            <a:r>
              <a:rPr lang="en-US" dirty="0"/>
              <a:t> </a:t>
            </a:r>
            <a:r>
              <a:rPr lang="en-US" dirty="0" err="1"/>
              <a:t>ऊर्जेच्या</a:t>
            </a:r>
            <a:r>
              <a:rPr lang="en-US" dirty="0"/>
              <a:t> </a:t>
            </a:r>
            <a:r>
              <a:rPr lang="en-US" dirty="0" err="1"/>
              <a:t>आधारे</a:t>
            </a:r>
            <a:r>
              <a:rPr lang="en-US" dirty="0"/>
              <a:t> </a:t>
            </a:r>
            <a:r>
              <a:rPr lang="en-US" dirty="0" err="1"/>
              <a:t>विकासाला</a:t>
            </a:r>
            <a:r>
              <a:rPr lang="en-US" dirty="0"/>
              <a:t> </a:t>
            </a:r>
            <a:r>
              <a:rPr lang="en-US" dirty="0" err="1"/>
              <a:t>मानवाने</a:t>
            </a:r>
            <a:r>
              <a:rPr lang="en-US" dirty="0"/>
              <a:t> </a:t>
            </a:r>
            <a:r>
              <a:rPr lang="en-US" dirty="0" err="1"/>
              <a:t>गती</a:t>
            </a:r>
            <a:r>
              <a:rPr lang="en-US" dirty="0"/>
              <a:t> </a:t>
            </a:r>
            <a:r>
              <a:rPr lang="en-US" dirty="0" err="1"/>
              <a:t>देऊन</a:t>
            </a:r>
            <a:r>
              <a:rPr lang="en-US" dirty="0"/>
              <a:t> </a:t>
            </a:r>
            <a:r>
              <a:rPr lang="en-US" dirty="0" err="1"/>
              <a:t>पर्यावरण</a:t>
            </a:r>
            <a:r>
              <a:rPr lang="en-US" dirty="0"/>
              <a:t> </a:t>
            </a:r>
            <a:r>
              <a:rPr lang="en-US" dirty="0" err="1"/>
              <a:t>संधारण</a:t>
            </a:r>
            <a:r>
              <a:rPr lang="en-US" dirty="0"/>
              <a:t> </a:t>
            </a:r>
            <a:r>
              <a:rPr lang="en-US" dirty="0" err="1"/>
              <a:t>केले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r>
              <a:rPr lang="en-US" dirty="0"/>
              <a:t>viii) </a:t>
            </a:r>
            <a:r>
              <a:rPr lang="en-US" dirty="0" err="1"/>
              <a:t>मनुष्य</a:t>
            </a:r>
            <a:r>
              <a:rPr lang="en-US" dirty="0"/>
              <a:t> </a:t>
            </a:r>
            <a:r>
              <a:rPr lang="en-US" dirty="0" err="1"/>
              <a:t>स्वतः</a:t>
            </a:r>
            <a:r>
              <a:rPr lang="en-US" dirty="0"/>
              <a:t> </a:t>
            </a:r>
            <a:r>
              <a:rPr lang="en-US" dirty="0" err="1"/>
              <a:t>महत्वाची</a:t>
            </a:r>
            <a:r>
              <a:rPr lang="en-US" dirty="0"/>
              <a:t> </a:t>
            </a:r>
            <a:r>
              <a:rPr lang="en-US" dirty="0" err="1"/>
              <a:t>साधनसंपत्ती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2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2645</Words>
  <Application>Microsoft Office PowerPoint</Application>
  <PresentationFormat>On-screen Show (4:3)</PresentationFormat>
  <Paragraphs>154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Alfa Slab One</vt:lpstr>
      <vt:lpstr>Arial</vt:lpstr>
      <vt:lpstr>Calibri</vt:lpstr>
      <vt:lpstr>Mangal</vt:lpstr>
      <vt:lpstr>Office Theme</vt:lpstr>
      <vt:lpstr>शिवाजी विद्यापीठ, कोल्हापूर  बी.ए. भाग २ सेमिस्टर ४  (सी.बी.सी.एस पॅटर्न) सुधारित अभ्यासक्रम कार्यशाळा    साधनसंपत्ती भूगोल  (RESOURCE GEOGRAPHY) DSE– IV   मोड्यूल – I :  साधनसंपत्ती भूगोलाचा परिचय   मोड्यूल – II : प्रमुख संसाधने     </vt:lpstr>
      <vt:lpstr>रूपरेषा</vt:lpstr>
      <vt:lpstr>मोड्यूल – I:   साधनसंपत्ती भूगोलाचा परिचय   </vt:lpstr>
      <vt:lpstr>१.१.२ साधनसंपत्ती भूगोलाची व्याप्ती</vt:lpstr>
      <vt:lpstr>PowerPoint Presentation</vt:lpstr>
      <vt:lpstr>साधनसंपत्ती: संकल्पना</vt:lpstr>
      <vt:lpstr>साधनसंपत्तीची व्याख्या</vt:lpstr>
      <vt:lpstr>साधनसंपत्तीचे वर्गीकरण</vt:lpstr>
      <vt:lpstr>साधनसंपत्ती भूगोलाचे महत्त्व</vt:lpstr>
      <vt:lpstr>मॉड्यूल II: प्रमुख साधनसंपत्ती (Major Resources) </vt:lpstr>
      <vt:lpstr>जल साधनसंपत्तीचे प्रकार </vt:lpstr>
      <vt:lpstr>जल साधनसंपत्तीचे वितरण </vt:lpstr>
      <vt:lpstr>PowerPoint Presentation</vt:lpstr>
      <vt:lpstr>PowerPoint Presentation</vt:lpstr>
      <vt:lpstr>वन संसाधने: वितरण, उपयोजन आणि समस्या </vt:lpstr>
      <vt:lpstr>भारतातील जंगलांचे प्रमाण व वर्गीकरण </vt:lpstr>
      <vt:lpstr>PowerPoint Presentation</vt:lpstr>
      <vt:lpstr>ऊर्जा संसाधने: वितरण, उपयोजन आणि समस्या </vt:lpstr>
      <vt:lpstr>PowerPoint Presentation</vt:lpstr>
      <vt:lpstr>खनिज तेल</vt:lpstr>
      <vt:lpstr>PowerPoint Presentation</vt:lpstr>
      <vt:lpstr>मानवी संसाधने: वितरण, उपयोजन आणि समस्या </vt:lpstr>
      <vt:lpstr>PowerPoint Presentation</vt:lpstr>
      <vt:lpstr>जास्त घनतेचे प्रदेश:  </vt:lpstr>
      <vt:lpstr>भारतातील मानव संसाधने व लोकसंख्येचे वितरण</vt:lpstr>
      <vt:lpstr>ब) कमी घनतेचा प्रदेश:</vt:lpstr>
      <vt:lpstr>संदर्भग्रंथ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GEO-5</dc:creator>
  <cp:lastModifiedBy>Geo</cp:lastModifiedBy>
  <cp:revision>32</cp:revision>
  <dcterms:created xsi:type="dcterms:W3CDTF">2018-08-13T08:25:35Z</dcterms:created>
  <dcterms:modified xsi:type="dcterms:W3CDTF">2022-11-18T04:25:14Z</dcterms:modified>
</cp:coreProperties>
</file>