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65" r:id="rId6"/>
    <p:sldId id="259" r:id="rId7"/>
    <p:sldId id="260" r:id="rId8"/>
    <p:sldId id="261" r:id="rId9"/>
    <p:sldId id="262" r:id="rId10"/>
    <p:sldId id="264" r:id="rId11"/>
    <p:sldId id="266" r:id="rId12"/>
    <p:sldId id="267" r:id="rId1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96" y="-46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5751"/>
            <a:ext cx="7772400" cy="800099"/>
          </a:xfrm>
        </p:spPr>
        <p:txBody>
          <a:bodyPr/>
          <a:lstStyle/>
          <a:p>
            <a:r>
              <a:rPr lang="mr-IN" dirty="0" smtClean="0"/>
              <a:t>Unit-3 उपयोजित सागरशास्त्र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314450"/>
            <a:ext cx="8153400" cy="2914650"/>
          </a:xfrm>
        </p:spPr>
        <p:txBody>
          <a:bodyPr/>
          <a:lstStyle/>
          <a:p>
            <a:pPr algn="l"/>
            <a:r>
              <a:rPr lang="mr-IN" dirty="0" smtClean="0"/>
              <a:t>१.सागरी निक्षेप –</a:t>
            </a:r>
            <a:r>
              <a:rPr lang="en-US" dirty="0" smtClean="0"/>
              <a:t> </a:t>
            </a:r>
            <a:r>
              <a:rPr lang="mr-IN" dirty="0" smtClean="0"/>
              <a:t>स्त्रोत आणि वर्गीकरण</a:t>
            </a:r>
          </a:p>
          <a:p>
            <a:pPr algn="l"/>
            <a:r>
              <a:rPr lang="mr-IN" dirty="0" smtClean="0"/>
              <a:t>२.सागरी प्रवाहांचा प्रभाव </a:t>
            </a:r>
          </a:p>
          <a:p>
            <a:pPr algn="l"/>
            <a:r>
              <a:rPr lang="mr-IN" dirty="0" smtClean="0"/>
              <a:t>3.सागरी साधनसंपत्ती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r-IN" dirty="0" smtClean="0"/>
              <a:t>3.सागरी साधनसंपत्ती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mr-IN" dirty="0" smtClean="0"/>
              <a:t>अ.जैविक </a:t>
            </a:r>
          </a:p>
          <a:p>
            <a:r>
              <a:rPr lang="mr-IN" dirty="0" smtClean="0"/>
              <a:t>ब.खनिज </a:t>
            </a:r>
          </a:p>
          <a:p>
            <a:r>
              <a:rPr lang="mr-IN" dirty="0" smtClean="0"/>
              <a:t>क.अपारंपरिक सागरी उर्जा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mr-IN" dirty="0" smtClean="0"/>
              <a:t>सागर भविष्यकालीन संसाधनाचे भांडार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mr-IN" dirty="0" smtClean="0"/>
              <a:t>घरगुती वापराचे पाणी </a:t>
            </a:r>
          </a:p>
          <a:p>
            <a:pPr marL="514350" indent="-514350">
              <a:buFont typeface="+mj-lt"/>
              <a:buAutoNum type="arabicPeriod"/>
            </a:pPr>
            <a:r>
              <a:rPr lang="mr-IN" dirty="0" smtClean="0"/>
              <a:t>खनिज संपत्ती </a:t>
            </a:r>
          </a:p>
          <a:p>
            <a:pPr marL="514350" indent="-514350">
              <a:buFont typeface="+mj-lt"/>
              <a:buAutoNum type="arabicPeriod"/>
            </a:pPr>
            <a:r>
              <a:rPr lang="mr-IN" dirty="0" smtClean="0"/>
              <a:t>अपारंपरिक उर्जा </a:t>
            </a:r>
          </a:p>
          <a:p>
            <a:pPr marL="514350" indent="-514350">
              <a:buFont typeface="+mj-lt"/>
              <a:buAutoNum type="arabicPeriod"/>
            </a:pPr>
            <a:r>
              <a:rPr lang="mr-IN" dirty="0" smtClean="0"/>
              <a:t>अन्नपुरवठा </a:t>
            </a:r>
          </a:p>
          <a:p>
            <a:pPr marL="514350" indent="-514350">
              <a:buFont typeface="+mj-lt"/>
              <a:buAutoNum type="arabicPeriod"/>
            </a:pPr>
            <a:r>
              <a:rPr lang="mr-IN" dirty="0" smtClean="0"/>
              <a:t>सागरी पर्यटन </a:t>
            </a:r>
          </a:p>
          <a:p>
            <a:pPr marL="514350" indent="-514350">
              <a:buFont typeface="+mj-lt"/>
              <a:buAutoNum type="arabicPeriod"/>
            </a:pPr>
            <a:r>
              <a:rPr lang="mr-IN" dirty="0" smtClean="0"/>
              <a:t>वाहतूक व दळणवळण</a:t>
            </a:r>
          </a:p>
          <a:p>
            <a:pPr marL="514350" indent="-514350">
              <a:buFont typeface="+mj-lt"/>
              <a:buAutoNum type="arabicPeriod"/>
            </a:pPr>
            <a:r>
              <a:rPr lang="mr-IN" dirty="0" smtClean="0"/>
              <a:t>औषधे</a:t>
            </a:r>
          </a:p>
          <a:p>
            <a:pPr marL="514350" indent="-514350">
              <a:buFont typeface="+mj-lt"/>
              <a:buAutoNum type="arabicPeriod"/>
            </a:pPr>
            <a:r>
              <a:rPr lang="mr-IN" dirty="0" smtClean="0"/>
              <a:t>परकीय चलन </a:t>
            </a:r>
          </a:p>
          <a:p>
            <a:pPr marL="514350" indent="-514350">
              <a:buFont typeface="+mj-lt"/>
              <a:buAutoNum type="arabicPeriod"/>
            </a:pPr>
            <a:r>
              <a:rPr lang="mr-IN" dirty="0" smtClean="0"/>
              <a:t>सागर व राजकारण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14300"/>
            <a:ext cx="8229600" cy="491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mr-IN" dirty="0" smtClean="0"/>
              <a:t>१.सागरी निक्षेप –</a:t>
            </a:r>
            <a:r>
              <a:rPr lang="en-US" dirty="0" smtClean="0"/>
              <a:t> </a:t>
            </a:r>
            <a:r>
              <a:rPr lang="mr-IN" dirty="0" smtClean="0"/>
              <a:t>स्त्रोत आणि वर्गीकरण</a:t>
            </a:r>
            <a:br>
              <a:rPr lang="mr-IN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mr-IN" dirty="0" smtClean="0"/>
              <a:t>सागरी निक्षेप स्त्रोत</a:t>
            </a:r>
            <a:r>
              <a:rPr lang="en-US" dirty="0" smtClean="0"/>
              <a:t>-</a:t>
            </a:r>
            <a:r>
              <a:rPr lang="hi-IN" sz="2600" dirty="0" smtClean="0">
                <a:solidFill>
                  <a:schemeClr val="accent6"/>
                </a:solidFill>
                <a:latin typeface="Mangal" pitchFamily="18" charset="0"/>
                <a:cs typeface="Mangal" pitchFamily="18" charset="0"/>
              </a:rPr>
              <a:t>सागराचा तळ हा जगातील त्या त्या ठिकाणी असलेला सर्वात सखल भाग आहे .लहान मोठ्या आकारांचे दगड गोटे , जाडीभरडी वाळू , मातीचे सूक्ष्मकण इत्यादी पदार्थ नद्या , हिमनद्या इत्यादिमार्फत  खंडावरून वाहून आणले जातात व त्यांचे संचयन मुख्यत: भूखंड मंचावर होते. अशा पदार्थांना सागरी अवसाद असे म्हणतात. </a:t>
            </a:r>
            <a:endParaRPr lang="hi-IN" dirty="0" smtClean="0">
              <a:solidFill>
                <a:schemeClr val="accent6"/>
              </a:solidFill>
              <a:latin typeface="Mangal" pitchFamily="18" charset="0"/>
              <a:cs typeface="Mangal" pitchFamily="18" charset="0"/>
            </a:endParaRPr>
          </a:p>
          <a:p>
            <a:endParaRPr lang="en-US" dirty="0" smtClean="0"/>
          </a:p>
          <a:p>
            <a:r>
              <a:rPr lang="mr-IN" dirty="0" smtClean="0"/>
              <a:t>१.भूमिजन्य स्त्रोत</a:t>
            </a:r>
          </a:p>
          <a:p>
            <a:r>
              <a:rPr lang="mr-IN" dirty="0" smtClean="0"/>
              <a:t>२.जलीय स्त्रोत </a:t>
            </a:r>
          </a:p>
          <a:p>
            <a:r>
              <a:rPr lang="mr-IN" dirty="0" smtClean="0"/>
              <a:t>3.जैविक </a:t>
            </a:r>
          </a:p>
          <a:p>
            <a:r>
              <a:rPr lang="mr-IN" dirty="0" smtClean="0"/>
              <a:t>४.ज्वालामुखीय </a:t>
            </a:r>
          </a:p>
          <a:p>
            <a:r>
              <a:rPr lang="mr-IN" dirty="0" smtClean="0"/>
              <a:t>५.वैश्विक </a:t>
            </a:r>
          </a:p>
          <a:p>
            <a:r>
              <a:rPr lang="mr-IN" dirty="0" smtClean="0"/>
              <a:t>६.मानवी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r-IN" dirty="0" smtClean="0"/>
              <a:t>सागरी निक्षेप वर्गीकरण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09600" y="727362"/>
            <a:ext cx="7924800" cy="4340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6569"/>
            <a:ext cx="8229600" cy="389687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Bodoni MT Black" pitchFamily="18" charset="0"/>
              </a:rPr>
              <a:t>Classification of ocean deposits</a:t>
            </a:r>
            <a:endParaRPr lang="en-US" dirty="0">
              <a:solidFill>
                <a:srgbClr val="FF0000"/>
              </a:solidFill>
              <a:latin typeface="Bodoni MT Black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514350"/>
            <a:ext cx="4267200" cy="4629150"/>
          </a:xfrm>
        </p:spPr>
        <p:txBody>
          <a:bodyPr>
            <a:normAutofit fontScale="70000" lnSpcReduction="20000"/>
          </a:bodyPr>
          <a:lstStyle/>
          <a:p>
            <a:pPr marL="8572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0000FF"/>
                </a:solidFill>
              </a:rPr>
              <a:t> On the basis of depth </a:t>
            </a:r>
          </a:p>
          <a:p>
            <a:pPr marL="514350" lvl="0" indent="0">
              <a:buNone/>
            </a:pPr>
            <a:r>
              <a:rPr lang="en-US" b="1" dirty="0" smtClean="0">
                <a:solidFill>
                  <a:srgbClr val="7030A0"/>
                </a:solidFill>
              </a:rPr>
              <a:t>A) Deep sea deposits- (below 100 fathoms)</a:t>
            </a:r>
            <a:endParaRPr lang="en-US" dirty="0" smtClean="0">
              <a:solidFill>
                <a:srgbClr val="7030A0"/>
              </a:solidFill>
            </a:endParaRPr>
          </a:p>
          <a:p>
            <a:pPr lvl="1" indent="0">
              <a:buNone/>
            </a:pPr>
            <a:r>
              <a:rPr lang="en-US" b="1" dirty="0" smtClean="0"/>
              <a:t>I) Pelagic deposits</a:t>
            </a:r>
          </a:p>
          <a:p>
            <a:pPr marL="971550" lvl="1" indent="0">
              <a:buFont typeface="+mj-lt"/>
              <a:buAutoNum type="arabicPeriod"/>
            </a:pPr>
            <a:r>
              <a:rPr lang="en-US" dirty="0" smtClean="0"/>
              <a:t>Red clay</a:t>
            </a:r>
          </a:p>
          <a:p>
            <a:pPr marL="971550" lvl="1" indent="0">
              <a:buFont typeface="+mj-lt"/>
              <a:buAutoNum type="arabicPeriod"/>
            </a:pPr>
            <a:r>
              <a:rPr lang="en-US" dirty="0" smtClean="0"/>
              <a:t>Radiolarian ooze</a:t>
            </a:r>
          </a:p>
          <a:p>
            <a:pPr marL="971550" lvl="1" indent="0">
              <a:buFont typeface="+mj-lt"/>
              <a:buAutoNum type="arabicPeriod"/>
            </a:pPr>
            <a:r>
              <a:rPr lang="en-US" dirty="0" smtClean="0"/>
              <a:t>Diatom ooze</a:t>
            </a:r>
          </a:p>
          <a:p>
            <a:pPr marL="971550" lvl="1" indent="0">
              <a:buFont typeface="+mj-lt"/>
              <a:buAutoNum type="arabicPeriod"/>
            </a:pPr>
            <a:r>
              <a:rPr lang="en-US" dirty="0" smtClean="0"/>
              <a:t>Globigerina ooze</a:t>
            </a:r>
          </a:p>
          <a:p>
            <a:pPr marL="971550" lvl="1" indent="0">
              <a:buFont typeface="+mj-lt"/>
              <a:buAutoNum type="arabicPeriod"/>
            </a:pPr>
            <a:r>
              <a:rPr lang="en-US" dirty="0" err="1" smtClean="0"/>
              <a:t>Pteropod</a:t>
            </a:r>
            <a:r>
              <a:rPr lang="en-US" dirty="0" smtClean="0"/>
              <a:t> ooze</a:t>
            </a:r>
          </a:p>
          <a:p>
            <a:pPr lvl="1" indent="0">
              <a:buNone/>
            </a:pPr>
            <a:r>
              <a:rPr lang="en-US" b="1" dirty="0" smtClean="0"/>
              <a:t>II) Terrigenous deposits</a:t>
            </a:r>
          </a:p>
          <a:p>
            <a:pPr marL="1371600" indent="-514350">
              <a:buFont typeface="+mj-lt"/>
              <a:buAutoNum type="arabicPeriod"/>
            </a:pPr>
            <a:r>
              <a:rPr lang="en-US" dirty="0" smtClean="0"/>
              <a:t>Blue mud</a:t>
            </a:r>
          </a:p>
          <a:p>
            <a:pPr marL="1371600" indent="-514350">
              <a:buFont typeface="+mj-lt"/>
              <a:buAutoNum type="arabicPeriod"/>
            </a:pPr>
            <a:r>
              <a:rPr lang="en-US" dirty="0" smtClean="0"/>
              <a:t>Red mud</a:t>
            </a:r>
          </a:p>
          <a:p>
            <a:pPr marL="1371600" indent="-514350">
              <a:buFont typeface="+mj-lt"/>
              <a:buAutoNum type="arabicPeriod"/>
            </a:pPr>
            <a:r>
              <a:rPr lang="en-US" dirty="0" smtClean="0"/>
              <a:t>Green mud</a:t>
            </a:r>
          </a:p>
          <a:p>
            <a:pPr marL="1371600" indent="-514350">
              <a:buFont typeface="+mj-lt"/>
              <a:buAutoNum type="arabicPeriod"/>
            </a:pPr>
            <a:r>
              <a:rPr lang="en-US" dirty="0" smtClean="0"/>
              <a:t>Coral mud</a:t>
            </a:r>
          </a:p>
          <a:p>
            <a:pPr marL="1371600" indent="-514350">
              <a:buFont typeface="+mj-lt"/>
              <a:buAutoNum type="arabicPeriod"/>
            </a:pPr>
            <a:r>
              <a:rPr lang="en-US" dirty="0" smtClean="0"/>
              <a:t>Volcanic mud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43400" y="514350"/>
            <a:ext cx="4800600" cy="4629150"/>
          </a:xfrm>
        </p:spPr>
        <p:txBody>
          <a:bodyPr>
            <a:normAutofit fontScale="70000" lnSpcReduction="20000"/>
          </a:bodyPr>
          <a:lstStyle/>
          <a:p>
            <a:pPr lvl="0" indent="0">
              <a:buNone/>
            </a:pPr>
            <a:r>
              <a:rPr lang="en-US" b="1" dirty="0" smtClean="0">
                <a:solidFill>
                  <a:srgbClr val="7030A0"/>
                </a:solidFill>
              </a:rPr>
              <a:t>B) shallow sea deposits-</a:t>
            </a:r>
            <a:r>
              <a:rPr lang="en-US" dirty="0" smtClean="0">
                <a:solidFill>
                  <a:srgbClr val="7030A0"/>
                </a:solidFill>
              </a:rPr>
              <a:t>(between  low  tide  water  and   100 fathoms)</a:t>
            </a:r>
          </a:p>
          <a:p>
            <a:pPr marL="857250" indent="0">
              <a:buFont typeface="+mj-lt"/>
              <a:buAutoNum type="arabicPeriod"/>
            </a:pPr>
            <a:r>
              <a:rPr lang="en-US" dirty="0" smtClean="0"/>
              <a:t>Gravels</a:t>
            </a:r>
          </a:p>
          <a:p>
            <a:pPr marL="857250" indent="0">
              <a:buFont typeface="+mj-lt"/>
              <a:buAutoNum type="arabicPeriod"/>
            </a:pPr>
            <a:r>
              <a:rPr lang="en-US" dirty="0" smtClean="0"/>
              <a:t>Sands</a:t>
            </a:r>
          </a:p>
          <a:p>
            <a:pPr marL="857250" indent="0">
              <a:buFont typeface="+mj-lt"/>
              <a:buAutoNum type="arabicPeriod"/>
            </a:pPr>
            <a:r>
              <a:rPr lang="en-US" dirty="0" smtClean="0"/>
              <a:t>Mud</a:t>
            </a:r>
          </a:p>
          <a:p>
            <a:pPr lvl="0" indent="0">
              <a:buNone/>
            </a:pPr>
            <a:r>
              <a:rPr lang="en-US" b="1" dirty="0" smtClean="0">
                <a:solidFill>
                  <a:srgbClr val="7030A0"/>
                </a:solidFill>
              </a:rPr>
              <a:t>C) littoral deposits- </a:t>
            </a:r>
            <a:r>
              <a:rPr lang="en-US" dirty="0" smtClean="0">
                <a:solidFill>
                  <a:srgbClr val="7030A0"/>
                </a:solidFill>
              </a:rPr>
              <a:t>(between high and low tide water)</a:t>
            </a:r>
          </a:p>
          <a:p>
            <a:pPr marL="857250" lvl="0" indent="0">
              <a:buFont typeface="+mj-lt"/>
              <a:buAutoNum type="arabicPeriod"/>
            </a:pPr>
            <a:r>
              <a:rPr lang="en-US" dirty="0" smtClean="0"/>
              <a:t>Gravels</a:t>
            </a:r>
          </a:p>
          <a:p>
            <a:pPr marL="857250" lvl="0" indent="0">
              <a:buFont typeface="+mj-lt"/>
              <a:buAutoNum type="arabicPeriod"/>
            </a:pPr>
            <a:r>
              <a:rPr lang="en-US" dirty="0" smtClean="0"/>
              <a:t>Sands</a:t>
            </a:r>
          </a:p>
          <a:p>
            <a:pPr marL="857250" lvl="0" indent="0">
              <a:buFont typeface="+mj-lt"/>
              <a:buAutoNum type="arabicPeriod"/>
            </a:pPr>
            <a:r>
              <a:rPr lang="en-US" dirty="0" smtClean="0"/>
              <a:t>Mud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"/>
            <a:ext cx="8839200" cy="4800600"/>
          </a:xfrm>
        </p:spPr>
        <p:txBody>
          <a:bodyPr>
            <a:normAutofit fontScale="92500" lnSpcReduction="20000"/>
          </a:bodyPr>
          <a:lstStyle/>
          <a:p>
            <a:pPr marL="91440" indent="-514350">
              <a:lnSpc>
                <a:spcPct val="110000"/>
              </a:lnSpc>
              <a:spcBef>
                <a:spcPts val="0"/>
              </a:spcBef>
              <a:buFont typeface="+mj-lt"/>
              <a:buAutoNum type="arabicPeriod" startAt="2"/>
            </a:pPr>
            <a:r>
              <a:rPr lang="en-US" b="1" dirty="0" smtClean="0">
                <a:solidFill>
                  <a:srgbClr val="0000FF"/>
                </a:solidFill>
              </a:rPr>
              <a:t>On the basis of location-  </a:t>
            </a:r>
            <a:r>
              <a:rPr lang="en-US" dirty="0" smtClean="0"/>
              <a:t>Sir John Murray and </a:t>
            </a:r>
            <a:r>
              <a:rPr lang="en-US" dirty="0" err="1" smtClean="0"/>
              <a:t>j.t</a:t>
            </a:r>
            <a:r>
              <a:rPr lang="en-US" dirty="0" smtClean="0"/>
              <a:t>. Jenkins classified into the following two categories</a:t>
            </a:r>
          </a:p>
          <a:p>
            <a:pPr marL="91440" lvl="2" indent="-457200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Shelf deposits</a:t>
            </a:r>
          </a:p>
          <a:p>
            <a:pPr marL="91440" lvl="2" indent="-457200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Pelagic deposits</a:t>
            </a:r>
          </a:p>
          <a:p>
            <a:pPr marL="91440" indent="-514350">
              <a:buFont typeface="+mj-lt"/>
              <a:buAutoNum type="arabicPeriod" startAt="3"/>
            </a:pPr>
            <a:r>
              <a:rPr lang="en-US" b="1" dirty="0" smtClean="0">
                <a:solidFill>
                  <a:srgbClr val="0000FF"/>
                </a:solidFill>
              </a:rPr>
              <a:t>General classification</a:t>
            </a:r>
            <a:endParaRPr lang="en-US" dirty="0" smtClean="0">
              <a:solidFill>
                <a:srgbClr val="0000FF"/>
              </a:solidFill>
            </a:endParaRPr>
          </a:p>
          <a:p>
            <a:pPr marL="948690" lvl="2" indent="-571500">
              <a:buFont typeface="+mj-lt"/>
              <a:buAutoNum type="romanUcPeriod"/>
            </a:pPr>
            <a:r>
              <a:rPr lang="en-US" dirty="0" smtClean="0"/>
              <a:t>Terrigenous deposits</a:t>
            </a:r>
          </a:p>
          <a:p>
            <a:pPr marL="1405890" lvl="3" indent="-571500"/>
            <a:r>
              <a:rPr lang="en-US" dirty="0" smtClean="0"/>
              <a:t>Littoral deposits </a:t>
            </a:r>
          </a:p>
          <a:p>
            <a:pPr marL="1405890" lvl="3" indent="-571500"/>
            <a:r>
              <a:rPr lang="en-US" dirty="0" smtClean="0"/>
              <a:t>Shallow water deposits </a:t>
            </a:r>
          </a:p>
          <a:p>
            <a:pPr marL="1405890" lvl="3" indent="-571500"/>
            <a:r>
              <a:rPr lang="en-US" dirty="0" smtClean="0"/>
              <a:t>Terrigenous mud</a:t>
            </a:r>
          </a:p>
          <a:p>
            <a:pPr marL="948690" lvl="2" indent="-571500">
              <a:buFont typeface="+mj-lt"/>
              <a:buAutoNum type="romanUcPeriod"/>
            </a:pPr>
            <a:r>
              <a:rPr lang="en-US" dirty="0" err="1" smtClean="0"/>
              <a:t>Neritic</a:t>
            </a:r>
            <a:r>
              <a:rPr lang="en-US" dirty="0" smtClean="0"/>
              <a:t> deposits</a:t>
            </a:r>
          </a:p>
          <a:p>
            <a:pPr marL="1405890" lvl="3" indent="-571500"/>
            <a:r>
              <a:rPr lang="en-US" dirty="0" smtClean="0"/>
              <a:t>Shallow water </a:t>
            </a:r>
            <a:r>
              <a:rPr lang="en-US" dirty="0" err="1" smtClean="0"/>
              <a:t>neritic</a:t>
            </a:r>
            <a:r>
              <a:rPr lang="en-US" dirty="0" smtClean="0"/>
              <a:t> deposits </a:t>
            </a:r>
          </a:p>
          <a:p>
            <a:pPr marL="1405890" lvl="3" indent="-571500"/>
            <a:r>
              <a:rPr lang="en-US" dirty="0" smtClean="0"/>
              <a:t>Deep seawater </a:t>
            </a:r>
            <a:r>
              <a:rPr lang="en-US" dirty="0" err="1" smtClean="0"/>
              <a:t>neritic</a:t>
            </a:r>
            <a:r>
              <a:rPr lang="en-US" dirty="0" smtClean="0"/>
              <a:t> deposits </a:t>
            </a:r>
          </a:p>
          <a:p>
            <a:pPr marL="1405890" lvl="3" indent="-571500"/>
            <a:r>
              <a:rPr lang="en-US" dirty="0" smtClean="0"/>
              <a:t>Pelagic deposits.</a:t>
            </a:r>
          </a:p>
          <a:p>
            <a:pPr indent="0"/>
            <a:endParaRPr lang="en-US" dirty="0" smtClean="0"/>
          </a:p>
          <a:p>
            <a:pPr marL="914400" lvl="1" indent="0">
              <a:buFont typeface="+mj-lt"/>
              <a:buAutoNum type="arabicPeriod"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mr-IN" dirty="0" smtClean="0"/>
              <a:t>निक्षेप स्थानानुसार </a:t>
            </a:r>
            <a:br>
              <a:rPr lang="mr-IN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mr-IN" dirty="0" smtClean="0"/>
              <a:t>अ.सागर तटीय /किनारीय</a:t>
            </a:r>
          </a:p>
          <a:p>
            <a:r>
              <a:rPr lang="mr-IN" dirty="0" smtClean="0"/>
              <a:t>ब.उथळ सागरी </a:t>
            </a:r>
          </a:p>
          <a:p>
            <a:r>
              <a:rPr lang="mr-IN" dirty="0" smtClean="0"/>
              <a:t>क.खंडांत उतारावरील </a:t>
            </a:r>
          </a:p>
          <a:p>
            <a:r>
              <a:rPr lang="mr-IN" dirty="0" smtClean="0"/>
              <a:t>ड.खोल सागरी निक्षेप 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1657350"/>
            <a:ext cx="4572000" cy="23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r-IN" dirty="0" smtClean="0"/>
              <a:t>निर्मिती प्रकीयेनुसार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mr-IN" sz="2800" b="1" dirty="0" smtClean="0"/>
              <a:t>भूजन्य</a:t>
            </a:r>
            <a:r>
              <a:rPr lang="mr-IN" sz="2400" dirty="0" smtClean="0"/>
              <a:t> </a:t>
            </a:r>
          </a:p>
          <a:p>
            <a:r>
              <a:rPr lang="mr-IN" sz="2400" dirty="0" smtClean="0"/>
              <a:t>ग्राव्ह्ल </a:t>
            </a:r>
          </a:p>
          <a:p>
            <a:r>
              <a:rPr lang="mr-IN" sz="2400" dirty="0" smtClean="0"/>
              <a:t>वाळू</a:t>
            </a:r>
            <a:r>
              <a:rPr lang="mr-IN" dirty="0" smtClean="0"/>
              <a:t> </a:t>
            </a:r>
          </a:p>
          <a:p>
            <a:r>
              <a:rPr lang="mr-IN" sz="2800" dirty="0" smtClean="0"/>
              <a:t>रेव/पंख/चिखल–</a:t>
            </a:r>
            <a:r>
              <a:rPr lang="mr-IN" sz="2400" dirty="0" smtClean="0"/>
              <a:t>निळा-तांबडा</a:t>
            </a:r>
            <a:endParaRPr lang="en-US" sz="2400" dirty="0" smtClean="0"/>
          </a:p>
          <a:p>
            <a:r>
              <a:rPr lang="mr-IN" sz="2400" dirty="0" smtClean="0"/>
              <a:t>–हिरवा-ज्वालामुखीय-प्रवाळ </a:t>
            </a:r>
          </a:p>
          <a:p>
            <a:r>
              <a:rPr lang="mr-IN" sz="2800" b="1" dirty="0" smtClean="0"/>
              <a:t>सागरजन्य</a:t>
            </a:r>
            <a:r>
              <a:rPr lang="en-US" sz="2800" b="1" dirty="0" smtClean="0"/>
              <a:t>-</a:t>
            </a:r>
            <a:r>
              <a:rPr lang="mr-IN" sz="2000" dirty="0" smtClean="0"/>
              <a:t>जैविक-अजैविक</a:t>
            </a:r>
            <a:endParaRPr lang="mr-IN" sz="1800" dirty="0" smtClean="0"/>
          </a:p>
          <a:p>
            <a:pPr>
              <a:buNone/>
            </a:pPr>
            <a:endParaRPr lang="en-US" sz="2800" dirty="0"/>
          </a:p>
        </p:txBody>
      </p:sp>
      <p:pic>
        <p:nvPicPr>
          <p:cNvPr id="4" name="Picture 9" descr="FIG05_003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4648200" y="1485900"/>
            <a:ext cx="4495800" cy="2828925"/>
          </a:xfrm>
          <a:prstGeom prst="rect">
            <a:avLst/>
          </a:prstGeo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dirty="0" smtClean="0">
                <a:solidFill>
                  <a:srgbClr val="FF0000"/>
                </a:solidFill>
                <a:latin typeface="Comic Sans MS" pitchFamily="-108" charset="0"/>
              </a:rPr>
              <a:t>River sediment loads </a:t>
            </a:r>
            <a:br>
              <a:rPr kumimoji="1" lang="en-US" dirty="0" smtClean="0">
                <a:solidFill>
                  <a:srgbClr val="FF0000"/>
                </a:solidFill>
                <a:latin typeface="Comic Sans MS" pitchFamily="-108" charset="0"/>
              </a:rPr>
            </a:br>
            <a:r>
              <a:rPr kumimoji="1" lang="en-US" dirty="0" smtClean="0">
                <a:solidFill>
                  <a:srgbClr val="FF0000"/>
                </a:solidFill>
                <a:latin typeface="Comic Sans MS" pitchFamily="-108" charset="0"/>
              </a:rPr>
              <a:t>(</a:t>
            </a:r>
            <a:r>
              <a:rPr kumimoji="1" lang="en-US" sz="3200" dirty="0" smtClean="0">
                <a:solidFill>
                  <a:srgbClr val="FF0000"/>
                </a:solidFill>
                <a:latin typeface="Comic Sans MS" pitchFamily="-108" charset="0"/>
              </a:rPr>
              <a:t>units 10</a:t>
            </a:r>
            <a:r>
              <a:rPr kumimoji="1" lang="en-US" sz="3200" baseline="30000" dirty="0" smtClean="0">
                <a:solidFill>
                  <a:srgbClr val="FF0000"/>
                </a:solidFill>
                <a:latin typeface="Comic Sans MS" pitchFamily="-108" charset="0"/>
              </a:rPr>
              <a:t>6</a:t>
            </a:r>
            <a:r>
              <a:rPr kumimoji="1" lang="en-US" sz="3200" dirty="0" smtClean="0">
                <a:solidFill>
                  <a:srgbClr val="FF0000"/>
                </a:solidFill>
                <a:latin typeface="Comic Sans MS" pitchFamily="-108" charset="0"/>
              </a:rPr>
              <a:t> tons/yr</a:t>
            </a:r>
            <a:r>
              <a:rPr kumimoji="1" lang="en-US" dirty="0" smtClean="0">
                <a:solidFill>
                  <a:srgbClr val="FF0000"/>
                </a:solidFill>
                <a:latin typeface="Comic Sans MS" pitchFamily="-108" charset="0"/>
              </a:rPr>
              <a:t>)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08917" y="1200151"/>
            <a:ext cx="6726167" cy="3394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r-IN" dirty="0" smtClean="0"/>
              <a:t>२.सागरी प्रवाहांचा प्रभाव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mr-IN" dirty="0" smtClean="0"/>
              <a:t>हवामानावरील –</a:t>
            </a:r>
            <a:r>
              <a:rPr lang="mr-IN" sz="2000" dirty="0" smtClean="0"/>
              <a:t>तापमान,बाष्पधारण क्षमता,पर्जन्य,धुके,अतिवृष्टी व दुष्काळ </a:t>
            </a:r>
          </a:p>
          <a:p>
            <a:pPr marL="514350" indent="-514350">
              <a:buFont typeface="+mj-lt"/>
              <a:buAutoNum type="arabicPeriod"/>
            </a:pPr>
            <a:r>
              <a:rPr lang="mr-IN" sz="2800" b="1" dirty="0" smtClean="0"/>
              <a:t>सागरी जीव सृष्टीवरील प्रभाव </a:t>
            </a:r>
          </a:p>
          <a:p>
            <a:pPr marL="514350" indent="-514350">
              <a:buFont typeface="+mj-lt"/>
              <a:buAutoNum type="arabicPeriod"/>
            </a:pPr>
            <a:r>
              <a:rPr lang="mr-IN" sz="2800" b="1" dirty="0" smtClean="0"/>
              <a:t>मासेमारी</a:t>
            </a:r>
          </a:p>
          <a:p>
            <a:pPr marL="514350" indent="-514350">
              <a:buFont typeface="+mj-lt"/>
              <a:buAutoNum type="arabicPeriod"/>
            </a:pPr>
            <a:r>
              <a:rPr lang="mr-IN" sz="2800" b="1" dirty="0" smtClean="0"/>
              <a:t>वाहतूक व  व्यापार </a:t>
            </a:r>
          </a:p>
          <a:p>
            <a:pPr marL="514350" indent="-514350">
              <a:buFont typeface="+mj-lt"/>
              <a:buAutoNum type="arabicPeriod"/>
            </a:pP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235</Words>
  <Application>Microsoft Office PowerPoint</Application>
  <PresentationFormat>On-screen Show (16:9)</PresentationFormat>
  <Paragraphs>82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Unit-3 उपयोजित सागरशास्त्र</vt:lpstr>
      <vt:lpstr> १.सागरी निक्षेप – स्त्रोत आणि वर्गीकरण </vt:lpstr>
      <vt:lpstr>सागरी निक्षेप वर्गीकरण</vt:lpstr>
      <vt:lpstr>Classification of ocean deposits</vt:lpstr>
      <vt:lpstr>PowerPoint Presentation</vt:lpstr>
      <vt:lpstr>निक्षेप स्थानानुसार  </vt:lpstr>
      <vt:lpstr>निर्मिती प्रकीयेनुसार </vt:lpstr>
      <vt:lpstr>River sediment loads  (units 106 tons/yr)</vt:lpstr>
      <vt:lpstr>२.सागरी प्रवाहांचा प्रभाव </vt:lpstr>
      <vt:lpstr>3.सागरी साधनसंपत्ती </vt:lpstr>
      <vt:lpstr>सागर भविष्यकालीन संसाधनाचे भांडार 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Unit-3 उपयोजित सागरशास्त्र</dc:title>
  <dc:creator>dell 2</dc:creator>
  <cp:lastModifiedBy>Admin</cp:lastModifiedBy>
  <cp:revision>10</cp:revision>
  <dcterms:created xsi:type="dcterms:W3CDTF">2006-08-16T00:00:00Z</dcterms:created>
  <dcterms:modified xsi:type="dcterms:W3CDTF">2022-04-20T03:19:24Z</dcterms:modified>
</cp:coreProperties>
</file>